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92" r:id="rId6"/>
    <p:sldId id="293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6" r:id="rId15"/>
    <p:sldId id="302" r:id="rId16"/>
    <p:sldId id="303" r:id="rId17"/>
    <p:sldId id="324" r:id="rId18"/>
    <p:sldId id="325" r:id="rId19"/>
    <p:sldId id="304" r:id="rId20"/>
    <p:sldId id="326" r:id="rId21"/>
    <p:sldId id="327" r:id="rId22"/>
    <p:sldId id="305" r:id="rId23"/>
    <p:sldId id="328" r:id="rId24"/>
    <p:sldId id="329" r:id="rId25"/>
    <p:sldId id="294" r:id="rId26"/>
    <p:sldId id="330" r:id="rId27"/>
    <p:sldId id="331" r:id="rId28"/>
    <p:sldId id="307" r:id="rId29"/>
    <p:sldId id="332" r:id="rId30"/>
    <p:sldId id="333" r:id="rId31"/>
    <p:sldId id="323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7" r:id="rId41"/>
    <p:sldId id="316" r:id="rId42"/>
    <p:sldId id="318" r:id="rId43"/>
    <p:sldId id="319" r:id="rId44"/>
    <p:sldId id="320" r:id="rId45"/>
    <p:sldId id="321" r:id="rId46"/>
    <p:sldId id="322" r:id="rId47"/>
    <p:sldId id="291" r:id="rId48"/>
    <p:sldId id="287" r:id="rId4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05B"/>
    <a:srgbClr val="2F4B3D"/>
    <a:srgbClr val="D1D1D1"/>
    <a:srgbClr val="C3CBC8"/>
    <a:srgbClr val="AEBEB8"/>
    <a:srgbClr val="8DA59A"/>
    <a:srgbClr val="6E8C7C"/>
    <a:srgbClr val="567265"/>
    <a:srgbClr val="5C7A6C"/>
    <a:srgbClr val="367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50" autoAdjust="0"/>
  </p:normalViewPr>
  <p:slideViewPr>
    <p:cSldViewPr snapToGrid="0" snapToObjects="1">
      <p:cViewPr varScale="1">
        <p:scale>
          <a:sx n="79" d="100"/>
          <a:sy n="79" d="100"/>
        </p:scale>
        <p:origin x="1373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A0C4AF8-8AE2-4632-894F-6D06CAD16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D81C75-FF95-4F7F-91C1-D3FA61FCD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701-C511-4AAF-ADA1-B0DE20386FA1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68FAFA-6B37-41F2-B34D-BCB4A4FA94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B6619D-6CA0-48BC-937D-8B9012FE3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759D7-056A-4661-845E-2F39ED58905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501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188DB-E110-407B-9440-9ACEF812DCF2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134D-6C7A-430A-BB71-A42B112EB5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86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B134D-6C7A-430A-BB71-A42B112EB59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396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2C80570-9DD0-4317-8F88-93FEA9F54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949"/>
          <a:stretch/>
        </p:blipFill>
        <p:spPr>
          <a:xfrm>
            <a:off x="-563671" y="0"/>
            <a:ext cx="6052001" cy="6050071"/>
          </a:xfrm>
          <a:prstGeom prst="rect">
            <a:avLst/>
          </a:prstGeom>
        </p:spPr>
      </p:pic>
      <p:sp>
        <p:nvSpPr>
          <p:cNvPr id="168" name="Rettangolo 167"/>
          <p:cNvSpPr/>
          <p:nvPr userDrawn="1"/>
        </p:nvSpPr>
        <p:spPr>
          <a:xfrm>
            <a:off x="0" y="5118100"/>
            <a:ext cx="9144000" cy="1739899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 Maria Stucchi - 10797657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magine 127">
            <a:extLst>
              <a:ext uri="{FF2B5EF4-FFF2-40B4-BE49-F238E27FC236}">
                <a16:creationId xmlns:a16="http://schemas.microsoft.com/office/drawing/2014/main" id="{9B846F6C-8C96-455A-AE40-3D884131E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5885" y="285759"/>
            <a:ext cx="5789582" cy="6725940"/>
          </a:xfrm>
          <a:prstGeom prst="rect">
            <a:avLst/>
          </a:prstGeom>
        </p:spPr>
      </p:pic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3672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94226" y="6433741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 Stucchi - 10797657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7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05657" TargetMode="External"/><Relationship Id="rId7" Type="http://schemas.openxmlformats.org/officeDocument/2006/relationships/hyperlink" Target="https://arxiv.org/abs/" TargetMode="External"/><Relationship Id="rId2" Type="http://schemas.openxmlformats.org/officeDocument/2006/relationships/hyperlink" Target="https://github.com/annastucchi/desk-research-ai-edge-biomedical/tree/m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nvidia.com/blog/solving-entry-level-edge-ai-challenges-with-nvidia-jetson-orin-nano/" TargetMode="External"/><Relationship Id="rId5" Type="http://schemas.openxmlformats.org/officeDocument/2006/relationships/hyperlink" Target="https://coral.ai/docs/edgetpu/benchmarks/" TargetMode="External"/><Relationship Id="rId4" Type="http://schemas.openxmlformats.org/officeDocument/2006/relationships/hyperlink" Target="https://link.springer.com/article/10.1007/s10462-024-11033-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EIB Polimi - YouTube">
            <a:extLst>
              <a:ext uri="{FF2B5EF4-FFF2-40B4-BE49-F238E27FC236}">
                <a16:creationId xmlns:a16="http://schemas.microsoft.com/office/drawing/2014/main" id="{F237E453-175F-4D61-ABA7-F3F55C412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63" y="1167711"/>
            <a:ext cx="2692443" cy="26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/>
          <p:cNvSpPr>
            <a:spLocks noGrp="1"/>
          </p:cNvSpPr>
          <p:nvPr>
            <p:ph type="ctrTitle" idx="4294967295"/>
          </p:nvPr>
        </p:nvSpPr>
        <p:spPr>
          <a:xfrm>
            <a:off x="-40640" y="5345112"/>
            <a:ext cx="9144000" cy="681771"/>
          </a:xfrm>
        </p:spPr>
        <p:txBody>
          <a:bodyPr>
            <a:noAutofit/>
          </a:bodyPr>
          <a:lstStyle/>
          <a:p>
            <a:pPr algn="ctr"/>
            <a:r>
              <a:rPr lang="it-IT" sz="2600" dirty="0">
                <a:latin typeface="Calibri" panose="020F0502020204030204" pitchFamily="34" charset="0"/>
                <a:cs typeface="Calibri" panose="020F0502020204030204" pitchFamily="34" charset="0"/>
              </a:rPr>
              <a:t>Dipartimento di Elettronica, Informazione e Bioingegneria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4294967295"/>
          </p:nvPr>
        </p:nvSpPr>
        <p:spPr>
          <a:xfrm>
            <a:off x="641534" y="5774054"/>
            <a:ext cx="7772400" cy="550545"/>
          </a:xfrm>
        </p:spPr>
        <p:txBody>
          <a:bodyPr>
            <a:normAutofit/>
          </a:bodyPr>
          <a:lstStyle/>
          <a:p>
            <a:pPr algn="ctr"/>
            <a:r>
              <a:rPr lang="en-US" sz="28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AI@Edge</a:t>
            </a:r>
            <a:r>
              <a:rPr lang="en-US" sz="28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Biomedical Applications</a:t>
            </a:r>
            <a:endParaRPr lang="it-IT" sz="28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A535A5F2-24CB-4DE7-8AA7-97F267C0AC6D}"/>
              </a:ext>
            </a:extLst>
          </p:cNvPr>
          <p:cNvSpPr txBox="1">
            <a:spLocks/>
          </p:cNvSpPr>
          <p:nvPr/>
        </p:nvSpPr>
        <p:spPr>
          <a:xfrm>
            <a:off x="641534" y="6392005"/>
            <a:ext cx="7772400" cy="4112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Maria Stucchi - 10797657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Milano, agosto 2025</a:t>
            </a:r>
          </a:p>
          <a:p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4DB71E-C290-4C8C-BCD0-43365E9599D5}"/>
              </a:ext>
            </a:extLst>
          </p:cNvPr>
          <p:cNvSpPr txBox="1"/>
          <p:nvPr/>
        </p:nvSpPr>
        <p:spPr>
          <a:xfrm>
            <a:off x="5914811" y="3593320"/>
            <a:ext cx="23673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600" b="1">
                <a:solidFill>
                  <a:srgbClr val="436D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  <a:endParaRPr lang="it-IT" sz="7600" b="1" dirty="0">
              <a:solidFill>
                <a:srgbClr val="436D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2F075BC-B2EB-D84D-9825-A01393CEC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11" y="415374"/>
            <a:ext cx="1977072" cy="7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46FBB-DF8D-E3A6-54E0-A6AD6CA4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 err="1"/>
              <a:t>Classification</a:t>
            </a:r>
            <a:r>
              <a:rPr lang="it-IT" i="1" dirty="0"/>
              <a:t> of Edge Devices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BD90B6-BF43-2508-37DE-B6F326AA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Low-end: </a:t>
            </a:r>
            <a:r>
              <a:rPr lang="it-IT" dirty="0" err="1"/>
              <a:t>microcontrollers</a:t>
            </a:r>
            <a:r>
              <a:rPr lang="it-IT" dirty="0"/>
              <a:t> (e.g., STM32, </a:t>
            </a:r>
            <a:r>
              <a:rPr lang="it-IT" dirty="0" err="1"/>
              <a:t>SparkFun</a:t>
            </a:r>
            <a:r>
              <a:rPr lang="it-IT" dirty="0"/>
              <a:t> Edge) → </a:t>
            </a:r>
            <a:r>
              <a:rPr lang="it-IT" dirty="0" err="1"/>
              <a:t>wearables</a:t>
            </a:r>
            <a:r>
              <a:rPr lang="it-IT" dirty="0"/>
              <a:t>, </a:t>
            </a:r>
            <a:r>
              <a:rPr lang="it-IT" dirty="0" err="1"/>
              <a:t>lightweight</a:t>
            </a:r>
            <a:r>
              <a:rPr lang="it-IT" dirty="0"/>
              <a:t> </a:t>
            </a:r>
            <a:r>
              <a:rPr lang="it-IT" dirty="0" err="1"/>
              <a:t>inference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Medium-range: boards (e.g., </a:t>
            </a:r>
            <a:r>
              <a:rPr lang="it-IT" dirty="0" err="1"/>
              <a:t>Raspberry</a:t>
            </a:r>
            <a:r>
              <a:rPr lang="it-IT" dirty="0"/>
              <a:t> Pi + NCS2, Google </a:t>
            </a:r>
            <a:r>
              <a:rPr lang="it-IT" dirty="0" err="1"/>
              <a:t>Coral</a:t>
            </a:r>
            <a:r>
              <a:rPr lang="it-IT" dirty="0"/>
              <a:t> Dev Board, </a:t>
            </a:r>
            <a:r>
              <a:rPr lang="it-IT" dirty="0" err="1"/>
              <a:t>Jetson</a:t>
            </a:r>
            <a:r>
              <a:rPr lang="it-IT" dirty="0"/>
              <a:t> Nano) → </a:t>
            </a:r>
            <a:r>
              <a:rPr lang="it-IT" dirty="0" err="1"/>
              <a:t>portable</a:t>
            </a:r>
            <a:r>
              <a:rPr lang="it-IT" dirty="0"/>
              <a:t> </a:t>
            </a:r>
            <a:r>
              <a:rPr lang="it-IT" dirty="0" err="1"/>
              <a:t>medical</a:t>
            </a:r>
            <a:r>
              <a:rPr lang="it-IT" dirty="0"/>
              <a:t> imaging, </a:t>
            </a:r>
            <a:r>
              <a:rPr lang="it-IT" dirty="0" err="1"/>
              <a:t>pathology</a:t>
            </a:r>
            <a:r>
              <a:rPr lang="it-IT" dirty="0"/>
              <a:t>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High-performance: </a:t>
            </a:r>
            <a:r>
              <a:rPr lang="it-IT" dirty="0" err="1"/>
              <a:t>Jetson</a:t>
            </a:r>
            <a:r>
              <a:rPr lang="it-IT" dirty="0"/>
              <a:t> Xavier, </a:t>
            </a:r>
            <a:r>
              <a:rPr lang="it-IT" dirty="0" err="1"/>
              <a:t>Orin</a:t>
            </a:r>
            <a:r>
              <a:rPr lang="it-IT" dirty="0"/>
              <a:t>, workstations → real-time CT/MRI </a:t>
            </a:r>
            <a:r>
              <a:rPr lang="it-IT" dirty="0" err="1"/>
              <a:t>analysis</a:t>
            </a:r>
            <a:r>
              <a:rPr lang="it-IT" dirty="0"/>
              <a:t>, </a:t>
            </a:r>
            <a:r>
              <a:rPr lang="it-IT" dirty="0" err="1"/>
              <a:t>robotics</a:t>
            </a:r>
            <a:r>
              <a:rPr lang="it-IT" dirty="0"/>
              <a:t> in surgery</a:t>
            </a:r>
          </a:p>
        </p:txBody>
      </p:sp>
    </p:spTree>
    <p:extLst>
      <p:ext uri="{BB962C8B-B14F-4D97-AF65-F5344CB8AC3E}">
        <p14:creationId xmlns:p14="http://schemas.microsoft.com/office/powerpoint/2010/main" val="183910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2E61-5C3E-EFEF-8DA9-2A6AABB24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A84F35-79FD-CB92-72E6-A120D2829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 err="1"/>
              <a:t>Classification</a:t>
            </a:r>
            <a:r>
              <a:rPr lang="it-IT" i="1" dirty="0"/>
              <a:t> of Edge Devices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ED854E-41BD-D9CE-A247-85D691D03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1474612"/>
            <a:ext cx="7423150" cy="46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94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64764-D5B1-BD8A-51E8-1221BF02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 err="1"/>
              <a:t>Relevance</a:t>
            </a:r>
            <a:r>
              <a:rPr lang="it-IT" i="1" dirty="0"/>
              <a:t> to </a:t>
            </a:r>
            <a:r>
              <a:rPr lang="it-IT" i="1" dirty="0" err="1"/>
              <a:t>Biomedical</a:t>
            </a:r>
            <a:r>
              <a:rPr lang="it-IT" i="1" dirty="0"/>
              <a:t> Applications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31A0F2-42AC-FB67-2BA3-D0B175C10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Wearable </a:t>
            </a:r>
            <a:r>
              <a:rPr lang="it-IT" b="1" dirty="0" err="1"/>
              <a:t>sensors</a:t>
            </a:r>
            <a:r>
              <a:rPr lang="it-IT" dirty="0"/>
              <a:t>: </a:t>
            </a:r>
            <a:r>
              <a:rPr lang="it-IT" dirty="0" err="1"/>
              <a:t>continuous</a:t>
            </a:r>
            <a:r>
              <a:rPr lang="it-IT" dirty="0"/>
              <a:t> monitoring of ECG/EEG/EMG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Portable</a:t>
            </a:r>
            <a:r>
              <a:rPr lang="it-IT" b="1" dirty="0"/>
              <a:t> </a:t>
            </a:r>
            <a:r>
              <a:rPr lang="it-IT" b="1" dirty="0" err="1"/>
              <a:t>diagnostic</a:t>
            </a:r>
            <a:r>
              <a:rPr lang="it-IT" b="1" dirty="0"/>
              <a:t> devices</a:t>
            </a:r>
            <a:r>
              <a:rPr lang="it-IT" dirty="0"/>
              <a:t>: </a:t>
            </a:r>
            <a:r>
              <a:rPr lang="it-IT" dirty="0" err="1"/>
              <a:t>ultrasound</a:t>
            </a:r>
            <a:r>
              <a:rPr lang="it-IT" dirty="0"/>
              <a:t>, </a:t>
            </a:r>
            <a:r>
              <a:rPr lang="it-IT" dirty="0" err="1"/>
              <a:t>dermatology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, </a:t>
            </a:r>
            <a:r>
              <a:rPr lang="it-IT" dirty="0" err="1"/>
              <a:t>retinal</a:t>
            </a:r>
            <a:r>
              <a:rPr lang="it-IT" dirty="0"/>
              <a:t> screening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Critical care</a:t>
            </a:r>
            <a:r>
              <a:rPr lang="it-IT" dirty="0"/>
              <a:t>: ICU </a:t>
            </a:r>
            <a:r>
              <a:rPr lang="it-IT" dirty="0" err="1"/>
              <a:t>patient</a:t>
            </a:r>
            <a:r>
              <a:rPr lang="it-IT" dirty="0"/>
              <a:t> monitoring, telemedicine in remote </a:t>
            </a:r>
            <a:r>
              <a:rPr lang="it-IT" dirty="0" err="1"/>
              <a:t>areas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Accelerators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b="1" dirty="0"/>
              <a:t>real-time </a:t>
            </a:r>
            <a:r>
              <a:rPr lang="it-IT" b="1" dirty="0" err="1"/>
              <a:t>inference</a:t>
            </a:r>
            <a:r>
              <a:rPr lang="it-IT" b="1" dirty="0"/>
              <a:t> </a:t>
            </a:r>
            <a:r>
              <a:rPr lang="it-IT" dirty="0"/>
              <a:t>with low power and high reliability</a:t>
            </a:r>
          </a:p>
        </p:txBody>
      </p:sp>
      <p:pic>
        <p:nvPicPr>
          <p:cNvPr id="5123" name="Picture 3" descr="Joint ECG–EMG–EEG signal compression and reconstruction with incremental  multimodal autoencoder approach | Circuits, Systems, and Signal Processing">
            <a:extLst>
              <a:ext uri="{FF2B5EF4-FFF2-40B4-BE49-F238E27FC236}">
                <a16:creationId xmlns:a16="http://schemas.microsoft.com/office/drawing/2014/main" id="{24FD7BB1-ED58-C1D5-927C-8E7E69A68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3767" r="1728" b="4179"/>
          <a:stretch>
            <a:fillRect/>
          </a:stretch>
        </p:blipFill>
        <p:spPr bwMode="auto">
          <a:xfrm>
            <a:off x="2995889" y="3765550"/>
            <a:ext cx="4725711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57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26DA2-C963-18E7-269F-FFA63C07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Overview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77EBB2-F6CD-B3E2-BC7B-C9D0903E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Hardware </a:t>
            </a:r>
            <a:r>
              <a:rPr lang="it-IT" dirty="0" err="1"/>
              <a:t>accelerators</a:t>
            </a:r>
            <a:r>
              <a:rPr lang="it-IT" dirty="0"/>
              <a:t> </a:t>
            </a:r>
            <a:r>
              <a:rPr lang="it-IT" dirty="0" err="1"/>
              <a:t>enable</a:t>
            </a:r>
            <a:r>
              <a:rPr lang="it-IT" dirty="0"/>
              <a:t> real-time, low-power </a:t>
            </a:r>
            <a:r>
              <a:rPr lang="it-IT" dirty="0" err="1"/>
              <a:t>inference</a:t>
            </a:r>
            <a:r>
              <a:rPr lang="it-IT" dirty="0"/>
              <a:t> on embedded devices</a:t>
            </a:r>
          </a:p>
          <a:p>
            <a:endParaRPr lang="it-IT" dirty="0"/>
          </a:p>
          <a:p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ASICs</a:t>
            </a:r>
            <a:r>
              <a:rPr lang="it-IT" dirty="0"/>
              <a:t> (</a:t>
            </a:r>
            <a:r>
              <a:rPr lang="it-IT" dirty="0" err="1"/>
              <a:t>fixed-function</a:t>
            </a:r>
            <a:r>
              <a:rPr lang="it-IT" dirty="0"/>
              <a:t>,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efficient</a:t>
            </a:r>
            <a:r>
              <a:rPr lang="it-IT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FPGAs</a:t>
            </a:r>
            <a:r>
              <a:rPr lang="it-IT" dirty="0"/>
              <a:t> (</a:t>
            </a:r>
            <a:r>
              <a:rPr lang="it-IT" dirty="0" err="1"/>
              <a:t>reconfigurable</a:t>
            </a:r>
            <a:r>
              <a:rPr lang="it-IT" dirty="0"/>
              <a:t>, versatile)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GPUs</a:t>
            </a:r>
            <a:r>
              <a:rPr lang="it-IT" dirty="0"/>
              <a:t>/</a:t>
            </a:r>
            <a:r>
              <a:rPr lang="it-IT" dirty="0" err="1"/>
              <a:t>NPUs</a:t>
            </a:r>
            <a:r>
              <a:rPr lang="it-IT" dirty="0"/>
              <a:t> (high throughput, </a:t>
            </a:r>
            <a:r>
              <a:rPr lang="it-IT" dirty="0" err="1"/>
              <a:t>flexible</a:t>
            </a:r>
            <a:r>
              <a:rPr lang="it-IT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Memristor</a:t>
            </a:r>
            <a:r>
              <a:rPr lang="it-IT" dirty="0"/>
              <a:t>/</a:t>
            </a:r>
            <a:r>
              <a:rPr lang="it-IT" dirty="0" err="1"/>
              <a:t>Neuromorphic</a:t>
            </a:r>
            <a:r>
              <a:rPr lang="it-IT" dirty="0"/>
              <a:t> (</a:t>
            </a:r>
            <a:r>
              <a:rPr lang="it-IT" dirty="0" err="1"/>
              <a:t>emerging</a:t>
            </a:r>
            <a:r>
              <a:rPr lang="it-IT" dirty="0"/>
              <a:t> hardware, </a:t>
            </a:r>
            <a:r>
              <a:rPr lang="it-IT" dirty="0" err="1"/>
              <a:t>bio-inspired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offers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trade-off: </a:t>
            </a:r>
          </a:p>
          <a:p>
            <a:r>
              <a:rPr lang="it-IT" dirty="0"/>
              <a:t>performance vs. </a:t>
            </a:r>
            <a:r>
              <a:rPr lang="it-IT" dirty="0" err="1"/>
              <a:t>flexibility</a:t>
            </a:r>
            <a:r>
              <a:rPr lang="it-IT" dirty="0"/>
              <a:t>  vs. energy </a:t>
            </a:r>
          </a:p>
        </p:txBody>
      </p:sp>
    </p:spTree>
    <p:extLst>
      <p:ext uri="{BB962C8B-B14F-4D97-AF65-F5344CB8AC3E}">
        <p14:creationId xmlns:p14="http://schemas.microsoft.com/office/powerpoint/2010/main" val="232490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7781C-1A68-95E9-AF84-AC849A44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Why</a:t>
            </a:r>
            <a:r>
              <a:rPr lang="it-IT" i="1" dirty="0"/>
              <a:t> </a:t>
            </a:r>
            <a:r>
              <a:rPr lang="it-IT" i="1" dirty="0" err="1"/>
              <a:t>specialized</a:t>
            </a:r>
            <a:r>
              <a:rPr lang="it-IT" i="1" dirty="0"/>
              <a:t> Accelerators?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9C04FE-6D72-9266-1A28-5797864A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CPUs are general-purpose → inefficient for deep learning</a:t>
            </a:r>
          </a:p>
          <a:p>
            <a:r>
              <a:rPr lang="en-US" dirty="0"/>
              <a:t>Accelerators exploit parallelism in matrix operations</a:t>
            </a:r>
          </a:p>
          <a:p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: high throughput, low latency, low energy per inference</a:t>
            </a:r>
          </a:p>
          <a:p>
            <a:endParaRPr lang="en-US" dirty="0"/>
          </a:p>
          <a:p>
            <a:r>
              <a:rPr lang="en-US" dirty="0"/>
              <a:t>Accelerators implement:</a:t>
            </a:r>
          </a:p>
          <a:p>
            <a:pPr lvl="1"/>
            <a:r>
              <a:rPr lang="en-US" b="1" dirty="0"/>
              <a:t>MAC arrays</a:t>
            </a:r>
            <a:r>
              <a:rPr lang="en-US" dirty="0"/>
              <a:t> (Multiply-Accumulate units)</a:t>
            </a:r>
          </a:p>
          <a:p>
            <a:pPr lvl="1"/>
            <a:r>
              <a:rPr lang="en-US" b="1" dirty="0"/>
              <a:t>Low-precision arithmetic</a:t>
            </a:r>
            <a:r>
              <a:rPr lang="en-US" dirty="0"/>
              <a:t> (8-bit, 4-bit, even binary ops)</a:t>
            </a:r>
          </a:p>
          <a:p>
            <a:pPr lvl="1"/>
            <a:r>
              <a:rPr lang="en-US" b="1" dirty="0"/>
              <a:t>On-chip memory</a:t>
            </a:r>
            <a:r>
              <a:rPr lang="en-US" dirty="0"/>
              <a:t> to reduce data transfer costs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524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B15957-06DC-F7FE-4E8F-15025C50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Key Performance </a:t>
            </a:r>
            <a:r>
              <a:rPr lang="it-IT" i="1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A9A0EA-9C06-5F65-1E0C-C7E17A1B2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63800"/>
            <a:ext cx="8323726" cy="4525963"/>
          </a:xfrm>
        </p:spPr>
        <p:txBody>
          <a:bodyPr/>
          <a:lstStyle/>
          <a:p>
            <a:r>
              <a:rPr lang="it-IT" b="1" dirty="0"/>
              <a:t>TOPS</a:t>
            </a:r>
            <a:r>
              <a:rPr lang="it-IT" dirty="0"/>
              <a:t> (Tera Operations per Second) → </a:t>
            </a:r>
            <a:r>
              <a:rPr lang="it-IT" dirty="0" err="1"/>
              <a:t>raw</a:t>
            </a:r>
            <a:r>
              <a:rPr lang="it-IT" dirty="0"/>
              <a:t> compute</a:t>
            </a:r>
          </a:p>
          <a:p>
            <a:r>
              <a:rPr lang="it-IT" dirty="0"/>
              <a:t>TOPS/Watt → energy </a:t>
            </a:r>
            <a:r>
              <a:rPr lang="it-IT" dirty="0" err="1"/>
              <a:t>efficiency</a:t>
            </a:r>
            <a:endParaRPr lang="it-IT" dirty="0"/>
          </a:p>
          <a:p>
            <a:r>
              <a:rPr lang="it-IT" dirty="0" err="1"/>
              <a:t>Latency</a:t>
            </a:r>
            <a:r>
              <a:rPr lang="it-IT" dirty="0"/>
              <a:t> → time to </a:t>
            </a:r>
            <a:r>
              <a:rPr lang="it-IT" dirty="0" err="1"/>
              <a:t>process</a:t>
            </a:r>
            <a:r>
              <a:rPr lang="it-IT" dirty="0"/>
              <a:t> one </a:t>
            </a:r>
            <a:r>
              <a:rPr lang="it-IT" dirty="0" err="1"/>
              <a:t>inference</a:t>
            </a:r>
            <a:endParaRPr lang="it-IT" dirty="0"/>
          </a:p>
          <a:p>
            <a:r>
              <a:rPr lang="it-IT" dirty="0"/>
              <a:t>Memory </a:t>
            </a:r>
            <a:r>
              <a:rPr lang="it-IT" dirty="0" err="1"/>
              <a:t>bandwidth</a:t>
            </a:r>
            <a:r>
              <a:rPr lang="it-IT" dirty="0"/>
              <a:t> → </a:t>
            </a:r>
            <a:r>
              <a:rPr lang="it-IT" dirty="0" err="1"/>
              <a:t>critical</a:t>
            </a:r>
            <a:r>
              <a:rPr lang="it-IT" dirty="0"/>
              <a:t> for large models</a:t>
            </a:r>
          </a:p>
          <a:p>
            <a:r>
              <a:rPr lang="it-IT" dirty="0" err="1"/>
              <a:t>Programmability</a:t>
            </a:r>
            <a:r>
              <a:rPr lang="it-IT" dirty="0"/>
              <a:t> → </a:t>
            </a:r>
            <a:r>
              <a:rPr lang="it-IT" dirty="0" err="1"/>
              <a:t>flexibility</a:t>
            </a:r>
            <a:r>
              <a:rPr lang="it-IT" dirty="0"/>
              <a:t> vs. </a:t>
            </a:r>
            <a:r>
              <a:rPr lang="it-IT" dirty="0" err="1"/>
              <a:t>fixed</a:t>
            </a:r>
            <a:r>
              <a:rPr lang="it-IT" dirty="0"/>
              <a:t> hardware</a:t>
            </a:r>
          </a:p>
        </p:txBody>
      </p:sp>
    </p:spTree>
    <p:extLst>
      <p:ext uri="{BB962C8B-B14F-4D97-AF65-F5344CB8AC3E}">
        <p14:creationId xmlns:p14="http://schemas.microsoft.com/office/powerpoint/2010/main" val="380068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D7C0D-1782-E735-C623-1F132B753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ASIC Accelerators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F872BC-84D3-8EBA-2E10-C76BE7FB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r>
              <a:rPr lang="it-IT" dirty="0"/>
              <a:t>: Google Edge TPU, Apple </a:t>
            </a:r>
            <a:r>
              <a:rPr lang="it-IT" dirty="0" err="1"/>
              <a:t>Neural</a:t>
            </a:r>
            <a:r>
              <a:rPr lang="it-IT" dirty="0"/>
              <a:t> Engine (ANE), ARM Ethos-U NPU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b="1" dirty="0" err="1"/>
              <a:t>Advantages</a:t>
            </a:r>
            <a:r>
              <a:rPr lang="it-IT" dirty="0"/>
              <a:t>: ultra-low power, small form </a:t>
            </a:r>
            <a:r>
              <a:rPr lang="it-IT" dirty="0" err="1"/>
              <a:t>factor</a:t>
            </a:r>
            <a:r>
              <a:rPr lang="it-IT" dirty="0"/>
              <a:t>, </a:t>
            </a:r>
            <a:r>
              <a:rPr lang="it-IT" dirty="0" err="1"/>
              <a:t>optimized</a:t>
            </a:r>
            <a:r>
              <a:rPr lang="it-IT" dirty="0"/>
              <a:t> for </a:t>
            </a:r>
            <a:r>
              <a:rPr lang="it-IT" dirty="0" err="1"/>
              <a:t>inference</a:t>
            </a:r>
            <a:endParaRPr lang="it-IT" dirty="0"/>
          </a:p>
          <a:p>
            <a:r>
              <a:rPr lang="it-IT" dirty="0" err="1"/>
              <a:t>Limitations</a:t>
            </a:r>
            <a:r>
              <a:rPr lang="it-IT" dirty="0"/>
              <a:t>: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functionality</a:t>
            </a:r>
            <a:r>
              <a:rPr lang="it-IT" dirty="0"/>
              <a:t>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flexible</a:t>
            </a:r>
            <a:r>
              <a:rPr lang="it-IT" dirty="0"/>
              <a:t> for new models</a:t>
            </a:r>
          </a:p>
          <a:p>
            <a:endParaRPr lang="it-IT" dirty="0"/>
          </a:p>
          <a:p>
            <a:r>
              <a:rPr lang="it-IT" b="1" dirty="0" err="1"/>
              <a:t>Biomedical</a:t>
            </a:r>
            <a:r>
              <a:rPr lang="it-IT" b="1" dirty="0"/>
              <a:t> use </a:t>
            </a:r>
            <a:r>
              <a:rPr lang="it-IT" b="1" dirty="0" err="1"/>
              <a:t>cases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Portable</a:t>
            </a:r>
            <a:r>
              <a:rPr lang="it-IT" dirty="0"/>
              <a:t> </a:t>
            </a:r>
            <a:r>
              <a:rPr lang="it-IT" dirty="0" err="1"/>
              <a:t>retinal</a:t>
            </a:r>
            <a:r>
              <a:rPr lang="it-IT" dirty="0"/>
              <a:t> imaging (Edge TPU)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Wearable ECG </a:t>
            </a:r>
            <a:r>
              <a:rPr lang="it-IT" dirty="0" err="1"/>
              <a:t>analysis</a:t>
            </a:r>
            <a:r>
              <a:rPr lang="it-IT" dirty="0"/>
              <a:t> (ANE in Apple Watch)</a:t>
            </a:r>
          </a:p>
        </p:txBody>
      </p:sp>
      <p:pic>
        <p:nvPicPr>
          <p:cNvPr id="12291" name="Picture 3" descr="Google's Edge TPU. What? How? Why? | by Stan Callewaert | ML6team">
            <a:extLst>
              <a:ext uri="{FF2B5EF4-FFF2-40B4-BE49-F238E27FC236}">
                <a16:creationId xmlns:a16="http://schemas.microsoft.com/office/drawing/2014/main" id="{5396C407-95F3-0DFA-239D-396857C42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9" y="2143582"/>
            <a:ext cx="1738312" cy="128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Arm Ethos-U85: Addressing the High Performance Demands of IoT in the Age of  AI - Arm Newsroom">
            <a:extLst>
              <a:ext uri="{FF2B5EF4-FFF2-40B4-BE49-F238E27FC236}">
                <a16:creationId xmlns:a16="http://schemas.microsoft.com/office/drawing/2014/main" id="{F581AEFB-AC84-9D9C-7D08-474722CAF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385" y="2257882"/>
            <a:ext cx="1267705" cy="11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7DD8A5-86A3-2249-D5E2-A8F2060C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ASIC Accelerators: Google Edge TPU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EB7EBB-E2AC-A9C6-BA6E-757CDAFC6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Optimized for 8-bit quantized TensorFlow Lite models</a:t>
            </a:r>
          </a:p>
          <a:p>
            <a:r>
              <a:rPr lang="it-IT"/>
              <a:t>4 TOPS at &lt;2 W → very energy efficient</a:t>
            </a:r>
          </a:p>
          <a:p>
            <a:r>
              <a:rPr lang="it-IT"/>
              <a:t>Used in Coral Dev Board (diagnostic cameras, IoT healthcare)</a:t>
            </a:r>
          </a:p>
          <a:p>
            <a:r>
              <a:rPr lang="it-IT"/>
              <a:t>Limitation: no floating-point, less flexibility</a:t>
            </a:r>
            <a:endParaRPr lang="it-IT" dirty="0"/>
          </a:p>
        </p:txBody>
      </p:sp>
      <p:pic>
        <p:nvPicPr>
          <p:cNvPr id="8195" name="Picture 3" descr="Google announces new Edge TPU and Cloud IoT Edge products">
            <a:extLst>
              <a:ext uri="{FF2B5EF4-FFF2-40B4-BE49-F238E27FC236}">
                <a16:creationId xmlns:a16="http://schemas.microsoft.com/office/drawing/2014/main" id="{F3F2ACAB-361F-4E3D-788C-AD5C571D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6576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17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C7A7BE-0FC5-C410-831C-238E712B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ASIC Accelerators: Apple </a:t>
            </a:r>
            <a:r>
              <a:rPr lang="it-IT" i="1" dirty="0" err="1"/>
              <a:t>Neural</a:t>
            </a:r>
            <a:r>
              <a:rPr lang="it-IT" i="1" dirty="0"/>
              <a:t> Engine (ANE)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23F2A-A8C3-E521-0A04-1E77BE70E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in iPhones &amp; Apple Watch</a:t>
            </a:r>
          </a:p>
          <a:p>
            <a:r>
              <a:rPr lang="en-US" dirty="0"/>
              <a:t>Handles biometric authentication and ECG anomaly detection</a:t>
            </a:r>
          </a:p>
          <a:p>
            <a:endParaRPr lang="en-US" dirty="0"/>
          </a:p>
          <a:p>
            <a:r>
              <a:rPr lang="en-US" dirty="0"/>
              <a:t>16-core engine, ~17 TOPS (iPhone 14 Pro)</a:t>
            </a:r>
          </a:p>
          <a:p>
            <a:r>
              <a:rPr lang="en-US" dirty="0"/>
              <a:t>Highly optimized for health-oriented apps</a:t>
            </a:r>
            <a:endParaRPr lang="it-IT" dirty="0"/>
          </a:p>
        </p:txBody>
      </p:sp>
      <p:pic>
        <p:nvPicPr>
          <p:cNvPr id="9219" name="Picture 3" descr="Neural Engine | Apple Wiki | Fandom">
            <a:extLst>
              <a:ext uri="{FF2B5EF4-FFF2-40B4-BE49-F238E27FC236}">
                <a16:creationId xmlns:a16="http://schemas.microsoft.com/office/drawing/2014/main" id="{ADE2D70F-361A-5DDE-0B81-4B5BD3B5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556000"/>
            <a:ext cx="1554163" cy="15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13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FF03D-045E-345B-5B8D-EEBDD6F3A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FPGA-</a:t>
            </a:r>
            <a:r>
              <a:rPr lang="it-IT" i="1" dirty="0" err="1"/>
              <a:t>based</a:t>
            </a:r>
            <a:r>
              <a:rPr lang="it-IT" i="1" dirty="0"/>
              <a:t> Accelerators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FE2A0A-CB75-1310-A0A9-6E2A1CDDB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Reconfigurable</a:t>
            </a:r>
            <a:r>
              <a:rPr lang="it-IT" dirty="0"/>
              <a:t> hardware → </a:t>
            </a:r>
            <a:r>
              <a:rPr lang="it-IT" dirty="0" err="1"/>
              <a:t>customizable</a:t>
            </a:r>
            <a:r>
              <a:rPr lang="it-IT" dirty="0"/>
              <a:t> for </a:t>
            </a:r>
            <a:r>
              <a:rPr lang="it-IT" dirty="0" err="1"/>
              <a:t>specific</a:t>
            </a:r>
            <a:r>
              <a:rPr lang="it-IT" dirty="0"/>
              <a:t> AI tasks</a:t>
            </a:r>
          </a:p>
          <a:p>
            <a:endParaRPr lang="it-IT" dirty="0"/>
          </a:p>
          <a:p>
            <a:r>
              <a:rPr lang="it-IT" b="1" dirty="0"/>
              <a:t>Tools</a:t>
            </a:r>
            <a:r>
              <a:rPr lang="it-IT" dirty="0"/>
              <a:t>: </a:t>
            </a:r>
            <a:r>
              <a:rPr lang="it-IT" dirty="0" err="1"/>
              <a:t>OpenCL</a:t>
            </a:r>
            <a:r>
              <a:rPr lang="it-IT" dirty="0"/>
              <a:t>, High-Level </a:t>
            </a:r>
            <a:r>
              <a:rPr lang="it-IT" dirty="0" err="1"/>
              <a:t>Synthesis</a:t>
            </a:r>
            <a:r>
              <a:rPr lang="it-IT" dirty="0"/>
              <a:t>, </a:t>
            </a:r>
            <a:r>
              <a:rPr lang="it-IT" dirty="0" err="1"/>
              <a:t>Vitis</a:t>
            </a:r>
            <a:r>
              <a:rPr lang="it-IT" dirty="0"/>
              <a:t> AI</a:t>
            </a:r>
          </a:p>
          <a:p>
            <a:endParaRPr lang="it-IT" dirty="0"/>
          </a:p>
          <a:p>
            <a:r>
              <a:rPr lang="it-IT" b="1" dirty="0" err="1"/>
              <a:t>Advantages</a:t>
            </a:r>
            <a:r>
              <a:rPr lang="it-IT" dirty="0"/>
              <a:t>: </a:t>
            </a:r>
            <a:r>
              <a:rPr lang="it-IT" dirty="0" err="1"/>
              <a:t>flexibility</a:t>
            </a:r>
            <a:r>
              <a:rPr lang="it-IT" dirty="0"/>
              <a:t>, energy </a:t>
            </a:r>
            <a:r>
              <a:rPr lang="it-IT" dirty="0" err="1"/>
              <a:t>efficiency</a:t>
            </a:r>
            <a:r>
              <a:rPr lang="it-IT" dirty="0"/>
              <a:t>, </a:t>
            </a:r>
            <a:r>
              <a:rPr lang="it-IT" dirty="0" err="1"/>
              <a:t>prototyping</a:t>
            </a:r>
            <a:r>
              <a:rPr lang="it-IT" dirty="0"/>
              <a:t> new models</a:t>
            </a:r>
          </a:p>
          <a:p>
            <a:r>
              <a:rPr lang="it-IT" b="1" dirty="0" err="1"/>
              <a:t>Limitations</a:t>
            </a:r>
            <a:r>
              <a:rPr lang="it-IT" dirty="0"/>
              <a:t>: programming </a:t>
            </a:r>
            <a:r>
              <a:rPr lang="it-IT" dirty="0" err="1"/>
              <a:t>complexity</a:t>
            </a:r>
            <a:r>
              <a:rPr lang="it-IT" dirty="0"/>
              <a:t>, </a:t>
            </a:r>
            <a:r>
              <a:rPr lang="it-IT" dirty="0" err="1"/>
              <a:t>less</a:t>
            </a:r>
            <a:r>
              <a:rPr lang="it-IT" dirty="0"/>
              <a:t> mature software </a:t>
            </a:r>
            <a:r>
              <a:rPr lang="it-IT" dirty="0" err="1"/>
              <a:t>ecosystem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Biomedical</a:t>
            </a:r>
            <a:r>
              <a:rPr lang="it-IT" b="1" dirty="0"/>
              <a:t> use </a:t>
            </a:r>
            <a:r>
              <a:rPr lang="it-IT" b="1" dirty="0" err="1"/>
              <a:t>cases</a:t>
            </a:r>
            <a:r>
              <a:rPr lang="it-IT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EEG/ECG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EMG-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prosthetic</a:t>
            </a:r>
            <a:r>
              <a:rPr lang="it-IT" dirty="0"/>
              <a:t>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Portable</a:t>
            </a:r>
            <a:r>
              <a:rPr lang="it-IT" dirty="0"/>
              <a:t> </a:t>
            </a:r>
            <a:r>
              <a:rPr lang="it-IT" dirty="0" err="1"/>
              <a:t>ultrasound</a:t>
            </a:r>
            <a:r>
              <a:rPr lang="it-IT" dirty="0"/>
              <a:t> image processing</a:t>
            </a:r>
          </a:p>
        </p:txBody>
      </p:sp>
      <p:pic>
        <p:nvPicPr>
          <p:cNvPr id="13315" name="Picture 3" descr="Electronics | Special Issue : FPGA/GPU Acceleration of Biomedical  Engineering Applications">
            <a:extLst>
              <a:ext uri="{FF2B5EF4-FFF2-40B4-BE49-F238E27FC236}">
                <a16:creationId xmlns:a16="http://schemas.microsoft.com/office/drawing/2014/main" id="{C6A7F369-6C8E-1476-500C-1D260C5E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4160992"/>
            <a:ext cx="2951626" cy="184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6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DB551-C221-06FC-8BD9-D656657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AI@Edge</a:t>
            </a:r>
            <a:r>
              <a:rPr lang="en-US" dirty="0"/>
              <a:t> in Biomedical Applications</a:t>
            </a:r>
            <a:br>
              <a:rPr lang="en-US" dirty="0"/>
            </a:br>
            <a:r>
              <a:rPr lang="en-US" i="1" dirty="0"/>
              <a:t>Accelerators for Machine Learning on Embedded Devices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8DC5EA-EBD3-EECB-D8B9-E4FD4E25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 err="1">
                <a:solidFill>
                  <a:srgbClr val="2F4B3D"/>
                </a:solidFill>
              </a:rPr>
              <a:t>Introduction</a:t>
            </a:r>
            <a:r>
              <a:rPr lang="it-IT" dirty="0">
                <a:solidFill>
                  <a:srgbClr val="2F4B3D"/>
                </a:solidFill>
              </a:rPr>
              <a:t> &amp; </a:t>
            </a:r>
            <a:r>
              <a:rPr lang="it-IT" dirty="0" err="1">
                <a:solidFill>
                  <a:srgbClr val="2F4B3D"/>
                </a:solidFill>
              </a:rPr>
              <a:t>motivation</a:t>
            </a:r>
            <a:endParaRPr lang="it-IT" dirty="0">
              <a:solidFill>
                <a:srgbClr val="2F4B3D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rgbClr val="2F4B3D"/>
                </a:solidFill>
              </a:rPr>
              <a:t>Background: Edge AI and </a:t>
            </a:r>
            <a:r>
              <a:rPr lang="it-IT" dirty="0" err="1">
                <a:solidFill>
                  <a:srgbClr val="2F4B3D"/>
                </a:solidFill>
              </a:rPr>
              <a:t>accelerators</a:t>
            </a:r>
            <a:endParaRPr lang="it-IT" dirty="0">
              <a:solidFill>
                <a:srgbClr val="2F4B3D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 err="1">
                <a:solidFill>
                  <a:srgbClr val="2F4B3D"/>
                </a:solidFill>
              </a:rPr>
              <a:t>Main</a:t>
            </a:r>
            <a:r>
              <a:rPr lang="it-IT" dirty="0">
                <a:solidFill>
                  <a:srgbClr val="2F4B3D"/>
                </a:solidFill>
              </a:rPr>
              <a:t> hardware </a:t>
            </a:r>
            <a:r>
              <a:rPr lang="it-IT" dirty="0" err="1">
                <a:solidFill>
                  <a:srgbClr val="2F4B3D"/>
                </a:solidFill>
              </a:rPr>
              <a:t>platforms</a:t>
            </a:r>
            <a:endParaRPr lang="it-IT" dirty="0">
              <a:solidFill>
                <a:srgbClr val="2F4B3D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 err="1">
                <a:solidFill>
                  <a:srgbClr val="2F4B3D"/>
                </a:solidFill>
              </a:rPr>
              <a:t>Lightweight</a:t>
            </a:r>
            <a:r>
              <a:rPr lang="it-IT" dirty="0">
                <a:solidFill>
                  <a:srgbClr val="2F4B3D"/>
                </a:solidFill>
              </a:rPr>
              <a:t> networks &amp; software tools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>
                <a:solidFill>
                  <a:srgbClr val="2F4B3D"/>
                </a:solidFill>
              </a:rPr>
              <a:t>Biomedical</a:t>
            </a:r>
            <a:r>
              <a:rPr lang="it-IT" dirty="0">
                <a:solidFill>
                  <a:srgbClr val="2F4B3D"/>
                </a:solidFill>
              </a:rPr>
              <a:t> </a:t>
            </a:r>
            <a:r>
              <a:rPr lang="it-IT" dirty="0" err="1">
                <a:solidFill>
                  <a:srgbClr val="2F4B3D"/>
                </a:solidFill>
              </a:rPr>
              <a:t>applications</a:t>
            </a:r>
            <a:endParaRPr lang="it-IT" dirty="0">
              <a:solidFill>
                <a:srgbClr val="2F4B3D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dirty="0">
                <a:solidFill>
                  <a:srgbClr val="2F4B3D"/>
                </a:solidFill>
              </a:rPr>
              <a:t>Challenges and future trends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>
                <a:solidFill>
                  <a:srgbClr val="2F4B3D"/>
                </a:solidFill>
              </a:rPr>
              <a:t>Conclusions</a:t>
            </a:r>
            <a:r>
              <a:rPr lang="it-IT" dirty="0">
                <a:solidFill>
                  <a:srgbClr val="2F4B3D"/>
                </a:solidFill>
              </a:rPr>
              <a:t> &amp; repository</a:t>
            </a:r>
          </a:p>
        </p:txBody>
      </p:sp>
    </p:spTree>
    <p:extLst>
      <p:ext uri="{BB962C8B-B14F-4D97-AF65-F5344CB8AC3E}">
        <p14:creationId xmlns:p14="http://schemas.microsoft.com/office/powerpoint/2010/main" val="345895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A34C9A-5BA7-B111-1682-33C9CE12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FPGA-</a:t>
            </a:r>
            <a:r>
              <a:rPr lang="it-IT" i="1" dirty="0" err="1"/>
              <a:t>based</a:t>
            </a:r>
            <a:r>
              <a:rPr lang="it-IT" i="1" dirty="0"/>
              <a:t> Accelerators: </a:t>
            </a:r>
            <a:r>
              <a:rPr lang="it-IT" i="1" dirty="0" err="1"/>
              <a:t>Xilinix</a:t>
            </a:r>
            <a:r>
              <a:rPr lang="it-IT" i="1" dirty="0"/>
              <a:t> </a:t>
            </a:r>
            <a:r>
              <a:rPr lang="it-IT" i="1" dirty="0" err="1"/>
              <a:t>Zynq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5C7804-07B9-B08A-4E11-87869E44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it-IT" dirty="0" err="1"/>
              <a:t>Customizable</a:t>
            </a:r>
            <a:r>
              <a:rPr lang="it-IT" dirty="0"/>
              <a:t> pipelines for CNN/ECG/EEG</a:t>
            </a:r>
          </a:p>
          <a:p>
            <a:endParaRPr lang="it-IT" dirty="0"/>
          </a:p>
          <a:p>
            <a:r>
              <a:rPr lang="it-IT" dirty="0" err="1"/>
              <a:t>Toolchains</a:t>
            </a:r>
            <a:r>
              <a:rPr lang="it-IT" dirty="0"/>
              <a:t>: </a:t>
            </a:r>
            <a:r>
              <a:rPr lang="it-IT" dirty="0" err="1"/>
              <a:t>Vitis</a:t>
            </a:r>
            <a:r>
              <a:rPr lang="it-IT" dirty="0"/>
              <a:t> AI, High-Level </a:t>
            </a:r>
            <a:r>
              <a:rPr lang="it-IT" dirty="0" err="1"/>
              <a:t>Synthesis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Advantage</a:t>
            </a:r>
            <a:r>
              <a:rPr lang="it-IT" dirty="0"/>
              <a:t>: can </a:t>
            </a:r>
            <a:r>
              <a:rPr lang="it-IT" dirty="0" err="1"/>
              <a:t>adapt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to </a:t>
            </a:r>
            <a:r>
              <a:rPr lang="it-IT" dirty="0" err="1"/>
              <a:t>medical</a:t>
            </a:r>
            <a:r>
              <a:rPr lang="it-IT" dirty="0"/>
              <a:t> task</a:t>
            </a:r>
          </a:p>
          <a:p>
            <a:r>
              <a:rPr lang="it-IT" dirty="0" err="1"/>
              <a:t>Limitation</a:t>
            </a:r>
            <a:r>
              <a:rPr lang="it-IT" dirty="0"/>
              <a:t>: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cycle</a:t>
            </a:r>
            <a:endParaRPr lang="it-IT" dirty="0"/>
          </a:p>
        </p:txBody>
      </p:sp>
      <p:pic>
        <p:nvPicPr>
          <p:cNvPr id="10243" name="Picture 3" descr="A block diagram representing important elements of the Xilinx ZYNQ device. The deep CNN accelerator will be introduced in the Section 2.2  ">
            <a:extLst>
              <a:ext uri="{FF2B5EF4-FFF2-40B4-BE49-F238E27FC236}">
                <a16:creationId xmlns:a16="http://schemas.microsoft.com/office/drawing/2014/main" id="{AA2987B5-AD83-C7E1-F5AF-789EA5E3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25" y="1727200"/>
            <a:ext cx="3470539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44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A07FE1-566A-B696-14F1-86B4BFBC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FPGA Case Study in Biomedicine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419294-10C7-F0F3-497D-BDEBE7BE0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EMG classification for prosthetic control</a:t>
            </a:r>
          </a:p>
          <a:p>
            <a:r>
              <a:rPr lang="en-US" dirty="0"/>
              <a:t>FPGA provided 20× lower latency vs CPU</a:t>
            </a:r>
          </a:p>
          <a:p>
            <a:endParaRPr lang="en-US" dirty="0"/>
          </a:p>
          <a:p>
            <a:r>
              <a:rPr lang="en-US" dirty="0"/>
              <a:t>Demonstrated feasibility for real-time prosthetics</a:t>
            </a:r>
          </a:p>
          <a:p>
            <a:r>
              <a:rPr lang="en-US" dirty="0"/>
              <a:t>Trade-off: development complexity</a:t>
            </a:r>
            <a:endParaRPr lang="it-IT" dirty="0"/>
          </a:p>
        </p:txBody>
      </p:sp>
      <p:pic>
        <p:nvPicPr>
          <p:cNvPr id="11267" name="Picture 3" descr="1 Schematic diagram of EMG-PR-based prosthetic control system | Download  Scientific Diagram">
            <a:extLst>
              <a:ext uri="{FF2B5EF4-FFF2-40B4-BE49-F238E27FC236}">
                <a16:creationId xmlns:a16="http://schemas.microsoft.com/office/drawing/2014/main" id="{18078828-A5E6-EC69-9B20-502FD3EE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9" y="3835904"/>
            <a:ext cx="5143501" cy="20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0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EB0BA-4A02-C622-85BC-5E790534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GPU &amp; NPU </a:t>
            </a:r>
            <a:r>
              <a:rPr lang="it-IT" i="1" dirty="0" err="1"/>
              <a:t>Platforms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714D63-1D30-B6D6-805E-8A07060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Embedded </a:t>
            </a:r>
            <a:r>
              <a:rPr lang="it-IT" b="1" dirty="0" err="1"/>
              <a:t>GPUs</a:t>
            </a:r>
            <a:r>
              <a:rPr lang="it-IT" dirty="0"/>
              <a:t>: NVIDIA </a:t>
            </a:r>
            <a:r>
              <a:rPr lang="it-IT" dirty="0" err="1"/>
              <a:t>Jetson</a:t>
            </a:r>
            <a:r>
              <a:rPr lang="it-IT" dirty="0"/>
              <a:t> Nano, Xavier, </a:t>
            </a:r>
            <a:r>
              <a:rPr lang="it-IT" dirty="0" err="1"/>
              <a:t>Orin</a:t>
            </a:r>
            <a:r>
              <a:rPr lang="it-IT" dirty="0"/>
              <a:t> → high </a:t>
            </a:r>
            <a:r>
              <a:rPr lang="it-IT" dirty="0" err="1"/>
              <a:t>parallelism</a:t>
            </a:r>
            <a:r>
              <a:rPr lang="it-IT" dirty="0"/>
              <a:t>, full DL frameworks (TF, </a:t>
            </a:r>
            <a:r>
              <a:rPr lang="it-IT" dirty="0" err="1"/>
              <a:t>PyTorch</a:t>
            </a:r>
            <a:r>
              <a:rPr lang="it-IT" dirty="0"/>
              <a:t>, ONNX)</a:t>
            </a:r>
          </a:p>
          <a:p>
            <a:r>
              <a:rPr lang="it-IT" b="1" dirty="0" err="1"/>
              <a:t>NPUs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en-US" dirty="0"/>
              <a:t>specialized processor designed to accelerate computations needed for AI)</a:t>
            </a:r>
            <a:r>
              <a:rPr lang="it-IT" dirty="0"/>
              <a:t>: Qualcomm </a:t>
            </a:r>
            <a:r>
              <a:rPr lang="it-IT" dirty="0" err="1"/>
              <a:t>Hexagon</a:t>
            </a:r>
            <a:r>
              <a:rPr lang="it-IT" dirty="0"/>
              <a:t> DSP, Huawei Ascend → </a:t>
            </a:r>
            <a:r>
              <a:rPr lang="it-IT" dirty="0" err="1"/>
              <a:t>optimized</a:t>
            </a:r>
            <a:r>
              <a:rPr lang="it-IT" dirty="0"/>
              <a:t> for mobile </a:t>
            </a:r>
            <a:r>
              <a:rPr lang="it-IT" dirty="0" err="1"/>
              <a:t>inference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Advantages</a:t>
            </a:r>
            <a:r>
              <a:rPr lang="it-IT" dirty="0"/>
              <a:t>: </a:t>
            </a:r>
            <a:r>
              <a:rPr lang="it-IT" dirty="0" err="1"/>
              <a:t>flexibility</a:t>
            </a:r>
            <a:r>
              <a:rPr lang="it-IT" dirty="0"/>
              <a:t>, strong software support</a:t>
            </a:r>
          </a:p>
          <a:p>
            <a:r>
              <a:rPr lang="it-IT" b="1" dirty="0" err="1"/>
              <a:t>Limitations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power </a:t>
            </a:r>
            <a:r>
              <a:rPr lang="it-IT" dirty="0" err="1"/>
              <a:t>consumption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Biomedical</a:t>
            </a:r>
            <a:r>
              <a:rPr lang="it-IT" b="1" dirty="0"/>
              <a:t> use </a:t>
            </a:r>
            <a:r>
              <a:rPr lang="it-IT" b="1" dirty="0" err="1"/>
              <a:t>cases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MRI/CT real-time </a:t>
            </a:r>
            <a:r>
              <a:rPr lang="it-IT" dirty="0" err="1"/>
              <a:t>segmentation</a:t>
            </a:r>
            <a:r>
              <a:rPr lang="it-IT" dirty="0"/>
              <a:t> (</a:t>
            </a:r>
            <a:r>
              <a:rPr lang="it-IT" dirty="0" err="1"/>
              <a:t>Jetson</a:t>
            </a:r>
            <a:r>
              <a:rPr lang="it-IT" dirty="0"/>
              <a:t> </a:t>
            </a:r>
            <a:r>
              <a:rPr lang="it-IT" dirty="0" err="1"/>
              <a:t>Orin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Smartphone-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medical</a:t>
            </a:r>
            <a:r>
              <a:rPr lang="it-IT" dirty="0"/>
              <a:t> imaging with </a:t>
            </a:r>
            <a:r>
              <a:rPr lang="it-IT" dirty="0" err="1"/>
              <a:t>NPUs</a:t>
            </a:r>
            <a:endParaRPr lang="it-IT" dirty="0"/>
          </a:p>
        </p:txBody>
      </p:sp>
      <p:pic>
        <p:nvPicPr>
          <p:cNvPr id="14339" name="Picture 3" descr="Jetson AGX Orin per la robotica di nuova generazione | NVIDIA">
            <a:extLst>
              <a:ext uri="{FF2B5EF4-FFF2-40B4-BE49-F238E27FC236}">
                <a16:creationId xmlns:a16="http://schemas.microsoft.com/office/drawing/2014/main" id="{3698C96C-A5DF-D080-884F-0695289A6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4" y="3750650"/>
            <a:ext cx="236716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9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3F079E-D15C-2887-F2BA-401326FD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GPU for Edge: NVIDIA </a:t>
            </a:r>
            <a:r>
              <a:rPr lang="it-IT" i="1" dirty="0" err="1"/>
              <a:t>Jetson</a:t>
            </a:r>
            <a:r>
              <a:rPr lang="it-IT" i="1" dirty="0"/>
              <a:t> Family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180865-015A-2327-24E6-094C73EE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Jetson</a:t>
            </a:r>
            <a:r>
              <a:rPr lang="it-IT" dirty="0"/>
              <a:t> Nano → 0.5 TFLOPS, entry-</a:t>
            </a:r>
            <a:r>
              <a:rPr lang="it-IT" dirty="0" err="1"/>
              <a:t>level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Jetson</a:t>
            </a:r>
            <a:r>
              <a:rPr lang="it-IT" dirty="0"/>
              <a:t> Xavier NX → 21 TOPS, balance of power/</a:t>
            </a:r>
            <a:r>
              <a:rPr lang="it-IT" dirty="0" err="1"/>
              <a:t>efficiency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Jetson</a:t>
            </a:r>
            <a:r>
              <a:rPr lang="it-IT" dirty="0"/>
              <a:t> </a:t>
            </a:r>
            <a:r>
              <a:rPr lang="it-IT" dirty="0" err="1"/>
              <a:t>Orin</a:t>
            </a:r>
            <a:r>
              <a:rPr lang="it-IT" dirty="0"/>
              <a:t> → up to 200 TOPS, </a:t>
            </a:r>
            <a:r>
              <a:rPr lang="it-IT" dirty="0" err="1"/>
              <a:t>advanced</a:t>
            </a:r>
            <a:r>
              <a:rPr lang="it-IT" dirty="0"/>
              <a:t> imaging tasks</a:t>
            </a:r>
          </a:p>
          <a:p>
            <a:endParaRPr lang="it-IT" dirty="0"/>
          </a:p>
          <a:p>
            <a:r>
              <a:rPr lang="it-IT" dirty="0"/>
              <a:t>Supports full DL frameworks (TF, </a:t>
            </a:r>
            <a:r>
              <a:rPr lang="it-IT" dirty="0" err="1"/>
              <a:t>PyTorch</a:t>
            </a:r>
            <a:r>
              <a:rPr lang="it-IT" dirty="0"/>
              <a:t>, ONNX)</a:t>
            </a:r>
          </a:p>
        </p:txBody>
      </p:sp>
      <p:pic>
        <p:nvPicPr>
          <p:cNvPr id="12291" name="Picture 3" descr="NVIDIA® Jetson Comparison: Nano, TX2 NX, Xavier NX, AGX, Orin - Latest News  from Seeed Studio">
            <a:extLst>
              <a:ext uri="{FF2B5EF4-FFF2-40B4-BE49-F238E27FC236}">
                <a16:creationId xmlns:a16="http://schemas.microsoft.com/office/drawing/2014/main" id="{0E664F5C-5410-D99B-9BE9-A2B5A702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3687763"/>
            <a:ext cx="4813299" cy="2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5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22120-7C3C-6DFB-3DFF-404CBC8E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/>
              <a:t>GPU Case Study in </a:t>
            </a:r>
            <a:r>
              <a:rPr lang="it-IT" i="1" dirty="0" err="1"/>
              <a:t>Medical</a:t>
            </a:r>
            <a:r>
              <a:rPr lang="it-IT" i="1" dirty="0"/>
              <a:t> Imaging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46FF9B-4514-0B93-D8BB-EBF34F498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2700"/>
            <a:ext cx="8323726" cy="4525963"/>
          </a:xfrm>
        </p:spPr>
        <p:txBody>
          <a:bodyPr/>
          <a:lstStyle/>
          <a:p>
            <a:r>
              <a:rPr lang="en-US" dirty="0"/>
              <a:t>Jetson Xavier used for MRI segmentation</a:t>
            </a:r>
          </a:p>
          <a:p>
            <a:r>
              <a:rPr lang="en-US" dirty="0"/>
              <a:t>Achieved real-time inference with &lt;250 </a:t>
            </a:r>
            <a:r>
              <a:rPr lang="en-US" dirty="0" err="1"/>
              <a:t>ms</a:t>
            </a:r>
            <a:r>
              <a:rPr lang="en-US" dirty="0"/>
              <a:t> latency</a:t>
            </a:r>
          </a:p>
          <a:p>
            <a:endParaRPr lang="en-US" dirty="0"/>
          </a:p>
          <a:p>
            <a:r>
              <a:rPr lang="en-US" dirty="0"/>
              <a:t>Applications: CT anomaly detection, ultrasound analysis</a:t>
            </a:r>
            <a:endParaRPr lang="it-IT" dirty="0"/>
          </a:p>
        </p:txBody>
      </p:sp>
      <p:pic>
        <p:nvPicPr>
          <p:cNvPr id="13315" name="Picture 3" descr="A deep learning model for brain segmentation across pediatric and adult  populations | Scientific Reports">
            <a:extLst>
              <a:ext uri="{FF2B5EF4-FFF2-40B4-BE49-F238E27FC236}">
                <a16:creationId xmlns:a16="http://schemas.microsoft.com/office/drawing/2014/main" id="{AEDAE3A0-7931-FF23-C87D-1A9CA671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135211"/>
            <a:ext cx="4394200" cy="272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60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2B866-9965-D3D3-51A8-8ABCFBA9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Memristor</a:t>
            </a:r>
            <a:r>
              <a:rPr lang="it-IT" i="1" dirty="0"/>
              <a:t> &amp; </a:t>
            </a:r>
            <a:r>
              <a:rPr lang="it-IT" i="1" dirty="0" err="1"/>
              <a:t>Neuromorphic</a:t>
            </a:r>
            <a:r>
              <a:rPr lang="it-IT" i="1" dirty="0"/>
              <a:t> Accelerators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2134F6-F64E-F73A-A416-591FBF833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b="1" dirty="0" err="1"/>
              <a:t>Memristors</a:t>
            </a:r>
            <a:r>
              <a:rPr lang="it-IT" dirty="0"/>
              <a:t>: </a:t>
            </a:r>
            <a:r>
              <a:rPr lang="it-IT" dirty="0" err="1"/>
              <a:t>enable</a:t>
            </a:r>
            <a:r>
              <a:rPr lang="it-IT" dirty="0"/>
              <a:t> in-</a:t>
            </a:r>
            <a:r>
              <a:rPr lang="it-IT" dirty="0" err="1"/>
              <a:t>memory</a:t>
            </a:r>
            <a:r>
              <a:rPr lang="it-IT" dirty="0"/>
              <a:t> computing →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latency</a:t>
            </a:r>
            <a:r>
              <a:rPr lang="it-IT" dirty="0"/>
              <a:t>, energy </a:t>
            </a:r>
            <a:r>
              <a:rPr lang="it-IT" dirty="0" err="1"/>
              <a:t>efficiency</a:t>
            </a:r>
            <a:endParaRPr lang="it-IT" dirty="0"/>
          </a:p>
          <a:p>
            <a:r>
              <a:rPr lang="it-IT" b="1" dirty="0" err="1"/>
              <a:t>Neuromorphic</a:t>
            </a:r>
            <a:r>
              <a:rPr lang="it-IT" dirty="0"/>
              <a:t> chips: IBM </a:t>
            </a:r>
            <a:r>
              <a:rPr lang="it-IT" dirty="0" err="1"/>
              <a:t>TrueNorth</a:t>
            </a:r>
            <a:r>
              <a:rPr lang="it-IT" dirty="0"/>
              <a:t>, Intel </a:t>
            </a:r>
            <a:r>
              <a:rPr lang="it-IT" dirty="0" err="1"/>
              <a:t>Loihi</a:t>
            </a:r>
            <a:r>
              <a:rPr lang="it-IT" dirty="0"/>
              <a:t> → </a:t>
            </a:r>
            <a:r>
              <a:rPr lang="it-IT" dirty="0" err="1"/>
              <a:t>inspired</a:t>
            </a:r>
            <a:r>
              <a:rPr lang="it-IT" dirty="0"/>
              <a:t> by brain networks</a:t>
            </a:r>
          </a:p>
          <a:p>
            <a:endParaRPr lang="it-IT" dirty="0"/>
          </a:p>
          <a:p>
            <a:r>
              <a:rPr lang="it-IT" b="1" dirty="0" err="1"/>
              <a:t>Advantages</a:t>
            </a:r>
            <a:r>
              <a:rPr lang="it-IT" dirty="0"/>
              <a:t>: ultra-low power, </a:t>
            </a:r>
            <a:r>
              <a:rPr lang="it-IT" dirty="0" err="1"/>
              <a:t>suitable</a:t>
            </a:r>
            <a:r>
              <a:rPr lang="it-IT" dirty="0"/>
              <a:t> for </a:t>
            </a:r>
            <a:r>
              <a:rPr lang="it-IT" dirty="0" err="1"/>
              <a:t>biomedical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and </a:t>
            </a:r>
            <a:r>
              <a:rPr lang="it-IT" dirty="0" err="1"/>
              <a:t>implants</a:t>
            </a:r>
            <a:endParaRPr lang="it-IT" dirty="0"/>
          </a:p>
          <a:p>
            <a:r>
              <a:rPr lang="it-IT" b="1" dirty="0"/>
              <a:t>Challenges</a:t>
            </a:r>
            <a:r>
              <a:rPr lang="it-IT" dirty="0"/>
              <a:t>: device </a:t>
            </a:r>
            <a:r>
              <a:rPr lang="it-IT" dirty="0" err="1"/>
              <a:t>variability</a:t>
            </a:r>
            <a:r>
              <a:rPr lang="it-IT" dirty="0"/>
              <a:t>, limited </a:t>
            </a:r>
            <a:r>
              <a:rPr lang="it-IT" dirty="0" err="1"/>
              <a:t>maturity</a:t>
            </a:r>
            <a:r>
              <a:rPr lang="it-IT" dirty="0"/>
              <a:t>, </a:t>
            </a:r>
            <a:r>
              <a:rPr lang="it-IT" dirty="0" err="1"/>
              <a:t>standardization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endParaRPr lang="it-IT" dirty="0"/>
          </a:p>
          <a:p>
            <a:r>
              <a:rPr lang="it-IT" b="1" dirty="0" err="1"/>
              <a:t>Biomedical</a:t>
            </a:r>
            <a:r>
              <a:rPr lang="it-IT" b="1" dirty="0"/>
              <a:t> use </a:t>
            </a:r>
            <a:r>
              <a:rPr lang="it-IT" b="1" dirty="0" err="1"/>
              <a:t>cases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EMG/EEG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(</a:t>
            </a:r>
            <a:r>
              <a:rPr lang="it-IT" dirty="0" err="1"/>
              <a:t>prototypes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Spiking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networks for </a:t>
            </a:r>
            <a:r>
              <a:rPr lang="it-IT" dirty="0" err="1"/>
              <a:t>prosthetics</a:t>
            </a:r>
            <a:r>
              <a:rPr lang="it-IT" dirty="0"/>
              <a:t> &amp; brain-computer </a:t>
            </a:r>
            <a:r>
              <a:rPr lang="it-IT" dirty="0" err="1"/>
              <a:t>interfaces</a:t>
            </a:r>
            <a:endParaRPr lang="it-IT" dirty="0"/>
          </a:p>
        </p:txBody>
      </p:sp>
      <p:pic>
        <p:nvPicPr>
          <p:cNvPr id="15365" name="Picture 5" descr="Bio-inspired Neuromorphic Computing | JiajunWu's Homepage">
            <a:extLst>
              <a:ext uri="{FF2B5EF4-FFF2-40B4-BE49-F238E27FC236}">
                <a16:creationId xmlns:a16="http://schemas.microsoft.com/office/drawing/2014/main" id="{F004C75F-BD49-849E-B60A-2C9A30F1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699" y="4572000"/>
            <a:ext cx="1160463" cy="73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56C8C-F15E-281D-0157-120081FA4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Memristor</a:t>
            </a:r>
            <a:r>
              <a:rPr lang="it-IT" i="1" dirty="0"/>
              <a:t> Accelerators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141AD7-F33B-DEC5-FD94-F75943E7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In-</a:t>
            </a:r>
            <a:r>
              <a:rPr lang="it-IT" dirty="0" err="1"/>
              <a:t>memory</a:t>
            </a:r>
            <a:r>
              <a:rPr lang="it-IT" dirty="0"/>
              <a:t> computing → </a:t>
            </a:r>
            <a:r>
              <a:rPr lang="it-IT" dirty="0" err="1"/>
              <a:t>reduces</a:t>
            </a:r>
            <a:r>
              <a:rPr lang="it-IT" dirty="0"/>
              <a:t> data </a:t>
            </a:r>
            <a:r>
              <a:rPr lang="it-IT" dirty="0" err="1"/>
              <a:t>movement</a:t>
            </a:r>
            <a:endParaRPr lang="it-IT" dirty="0"/>
          </a:p>
          <a:p>
            <a:r>
              <a:rPr lang="it-IT" dirty="0" err="1"/>
              <a:t>Advantages</a:t>
            </a:r>
            <a:r>
              <a:rPr lang="it-IT" dirty="0"/>
              <a:t>: low power, high </a:t>
            </a:r>
            <a:r>
              <a:rPr lang="it-IT" dirty="0" err="1"/>
              <a:t>parallelism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Used</a:t>
            </a:r>
            <a:r>
              <a:rPr lang="it-IT" dirty="0"/>
              <a:t> in MDNN (</a:t>
            </a:r>
            <a:r>
              <a:rPr lang="it-IT" dirty="0" err="1"/>
              <a:t>Memristor-based</a:t>
            </a:r>
            <a:r>
              <a:rPr lang="it-IT" dirty="0"/>
              <a:t> </a:t>
            </a:r>
            <a:r>
              <a:rPr lang="it-IT" dirty="0" err="1"/>
              <a:t>DNNs</a:t>
            </a:r>
            <a:r>
              <a:rPr lang="it-IT" dirty="0"/>
              <a:t>)</a:t>
            </a:r>
          </a:p>
          <a:p>
            <a:r>
              <a:rPr lang="it-IT" dirty="0"/>
              <a:t>Tools: </a:t>
            </a:r>
            <a:r>
              <a:rPr lang="it-IT" dirty="0" err="1"/>
              <a:t>MemTorch</a:t>
            </a:r>
            <a:r>
              <a:rPr lang="it-IT" dirty="0"/>
              <a:t> (open-source </a:t>
            </a:r>
            <a:r>
              <a:rPr lang="it-IT" dirty="0" err="1"/>
              <a:t>simulation</a:t>
            </a:r>
            <a:r>
              <a:rPr lang="it-IT" dirty="0"/>
              <a:t>)</a:t>
            </a:r>
          </a:p>
          <a:p>
            <a:endParaRPr lang="it-IT" dirty="0"/>
          </a:p>
          <a:p>
            <a:r>
              <a:rPr lang="it-IT" dirty="0"/>
              <a:t>Challenge: device </a:t>
            </a:r>
            <a:r>
              <a:rPr lang="it-IT" dirty="0" err="1"/>
              <a:t>variability</a:t>
            </a:r>
            <a:r>
              <a:rPr lang="it-IT" dirty="0"/>
              <a:t> &amp; </a:t>
            </a:r>
            <a:r>
              <a:rPr lang="it-IT" dirty="0" err="1"/>
              <a:t>reproducibility</a:t>
            </a:r>
            <a:endParaRPr lang="it-IT" dirty="0"/>
          </a:p>
        </p:txBody>
      </p:sp>
      <p:pic>
        <p:nvPicPr>
          <p:cNvPr id="14339" name="Picture 3" descr="The structure of MDNN. MDNN takes current state s t and gives the... |  Download Scientific Diagram">
            <a:extLst>
              <a:ext uri="{FF2B5EF4-FFF2-40B4-BE49-F238E27FC236}">
                <a16:creationId xmlns:a16="http://schemas.microsoft.com/office/drawing/2014/main" id="{F54DE65F-C7C8-1260-0A0C-4F3F7B90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133" y="3138487"/>
            <a:ext cx="3058431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88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2A2B9A-2AF0-A8B2-2E4D-09D19C8D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Neuromorphic</a:t>
            </a:r>
            <a:r>
              <a:rPr lang="it-IT" i="1" dirty="0"/>
              <a:t> Computing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06C709-3AF7-1E40-1E83-3E76D2A1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it-IT" dirty="0"/>
              <a:t>Chips </a:t>
            </a:r>
            <a:r>
              <a:rPr lang="it-IT" dirty="0" err="1"/>
              <a:t>inspired</a:t>
            </a:r>
            <a:r>
              <a:rPr lang="it-IT" dirty="0"/>
              <a:t> by the brain: </a:t>
            </a:r>
            <a:r>
              <a:rPr lang="it-IT" b="1" dirty="0" err="1"/>
              <a:t>spiking</a:t>
            </a:r>
            <a:r>
              <a:rPr lang="it-IT" b="1" dirty="0"/>
              <a:t> </a:t>
            </a:r>
            <a:r>
              <a:rPr lang="it-IT" b="1" dirty="0" err="1"/>
              <a:t>neural</a:t>
            </a:r>
            <a:r>
              <a:rPr lang="it-IT" b="1" dirty="0"/>
              <a:t> networks (</a:t>
            </a:r>
            <a:r>
              <a:rPr lang="it-IT" b="1" dirty="0" err="1"/>
              <a:t>SNNs</a:t>
            </a:r>
            <a:r>
              <a:rPr lang="it-IT" b="1" dirty="0"/>
              <a:t>)</a:t>
            </a:r>
          </a:p>
          <a:p>
            <a:r>
              <a:rPr lang="it-IT" dirty="0"/>
              <a:t>Intel </a:t>
            </a:r>
            <a:r>
              <a:rPr lang="it-IT" dirty="0" err="1"/>
              <a:t>Loihi</a:t>
            </a:r>
            <a:r>
              <a:rPr lang="it-IT" dirty="0"/>
              <a:t>, IBM </a:t>
            </a:r>
            <a:r>
              <a:rPr lang="it-IT" dirty="0" err="1"/>
              <a:t>TrueNorth</a:t>
            </a:r>
            <a:endParaRPr lang="it-IT" dirty="0"/>
          </a:p>
          <a:p>
            <a:endParaRPr lang="it-IT" dirty="0"/>
          </a:p>
          <a:p>
            <a:r>
              <a:rPr lang="it-IT" dirty="0"/>
              <a:t>Ultra-low-power, event-</a:t>
            </a:r>
            <a:r>
              <a:rPr lang="it-IT" dirty="0" err="1"/>
              <a:t>driven</a:t>
            </a:r>
            <a:r>
              <a:rPr lang="it-IT" dirty="0"/>
              <a:t> processing</a:t>
            </a:r>
          </a:p>
          <a:p>
            <a:r>
              <a:rPr lang="it-IT" dirty="0"/>
              <a:t>Applications: </a:t>
            </a:r>
            <a:r>
              <a:rPr lang="it-IT" dirty="0" err="1"/>
              <a:t>continuous</a:t>
            </a:r>
            <a:r>
              <a:rPr lang="it-IT" dirty="0"/>
              <a:t> EEG/ECG monitoring, </a:t>
            </a:r>
            <a:r>
              <a:rPr lang="it-IT" dirty="0" err="1"/>
              <a:t>implants</a:t>
            </a:r>
            <a:endParaRPr lang="it-IT" dirty="0"/>
          </a:p>
          <a:p>
            <a:endParaRPr lang="it-IT" dirty="0"/>
          </a:p>
          <a:p>
            <a:r>
              <a:rPr lang="it-IT" dirty="0"/>
              <a:t>Challenge: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 mainstream in clinical devices</a:t>
            </a:r>
          </a:p>
        </p:txBody>
      </p:sp>
      <p:pic>
        <p:nvPicPr>
          <p:cNvPr id="15363" name="Picture 3" descr="Visual explanations from spiking neural networks using inter-spike  intervals | Scientific Reports">
            <a:extLst>
              <a:ext uri="{FF2B5EF4-FFF2-40B4-BE49-F238E27FC236}">
                <a16:creationId xmlns:a16="http://schemas.microsoft.com/office/drawing/2014/main" id="{A205EEBC-7AF2-B643-492E-049FDAA4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2070100"/>
            <a:ext cx="320764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2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14C4-D52A-4DBA-A549-340E5032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8D509D-B68C-29EC-8562-3DE6E6989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Comparison</a:t>
            </a:r>
            <a:r>
              <a:rPr lang="it-IT" i="1" dirty="0"/>
              <a:t> </a:t>
            </a:r>
            <a:r>
              <a:rPr lang="it-IT" i="1" dirty="0" err="1"/>
              <a:t>Table</a:t>
            </a:r>
            <a:r>
              <a:rPr lang="it-IT" i="1" dirty="0"/>
              <a:t> (general)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44CF2664-527E-7A0F-C8F4-B1899CBDB4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8522" y="1854200"/>
          <a:ext cx="8402250" cy="3609181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680450">
                  <a:extLst>
                    <a:ext uri="{9D8B030D-6E8A-4147-A177-3AD203B41FA5}">
                      <a16:colId xmlns:a16="http://schemas.microsoft.com/office/drawing/2014/main" val="62939146"/>
                    </a:ext>
                  </a:extLst>
                </a:gridCol>
                <a:gridCol w="1680450">
                  <a:extLst>
                    <a:ext uri="{9D8B030D-6E8A-4147-A177-3AD203B41FA5}">
                      <a16:colId xmlns:a16="http://schemas.microsoft.com/office/drawing/2014/main" val="1380185961"/>
                    </a:ext>
                  </a:extLst>
                </a:gridCol>
                <a:gridCol w="1680450">
                  <a:extLst>
                    <a:ext uri="{9D8B030D-6E8A-4147-A177-3AD203B41FA5}">
                      <a16:colId xmlns:a16="http://schemas.microsoft.com/office/drawing/2014/main" val="1571786539"/>
                    </a:ext>
                  </a:extLst>
                </a:gridCol>
                <a:gridCol w="1680450">
                  <a:extLst>
                    <a:ext uri="{9D8B030D-6E8A-4147-A177-3AD203B41FA5}">
                      <a16:colId xmlns:a16="http://schemas.microsoft.com/office/drawing/2014/main" val="2225207005"/>
                    </a:ext>
                  </a:extLst>
                </a:gridCol>
                <a:gridCol w="1680450">
                  <a:extLst>
                    <a:ext uri="{9D8B030D-6E8A-4147-A177-3AD203B41FA5}">
                      <a16:colId xmlns:a16="http://schemas.microsoft.com/office/drawing/2014/main" val="242345258"/>
                    </a:ext>
                  </a:extLst>
                </a:gridCol>
              </a:tblGrid>
              <a:tr h="412478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rgbClr val="3A705B"/>
                          </a:solidFill>
                        </a:rPr>
                        <a:t>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rgbClr val="3A705B"/>
                          </a:solidFill>
                        </a:rPr>
                        <a:t>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rgbClr val="3A705B"/>
                          </a:solidFill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rgbClr val="3A705B"/>
                          </a:solidFill>
                        </a:rPr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rgbClr val="3A705B"/>
                          </a:solidFill>
                        </a:rPr>
                        <a:t>Biomedical</a:t>
                      </a:r>
                      <a:r>
                        <a:rPr lang="it-IT" dirty="0">
                          <a:solidFill>
                            <a:srgbClr val="3A705B"/>
                          </a:solidFill>
                        </a:rPr>
                        <a:t> Use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818123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r>
                        <a:rPr lang="it-IT" b="1"/>
                        <a:t>ASIC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Edge TPU, 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Low power, </a:t>
                      </a:r>
                      <a:r>
                        <a:rPr lang="it-IT" dirty="0" err="1"/>
                        <a:t>efficient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Fixed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Wearables</a:t>
                      </a:r>
                      <a:r>
                        <a:rPr lang="it-IT" dirty="0"/>
                        <a:t>, mobile </a:t>
                      </a:r>
                      <a:r>
                        <a:rPr lang="it-IT" dirty="0" err="1"/>
                        <a:t>diag</a:t>
                      </a:r>
                      <a:r>
                        <a:rPr lang="it-IT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754399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r>
                        <a:rPr lang="it-IT" b="1"/>
                        <a:t>FPGA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Xilinx Zynq, Intel Stratix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Reconfigurable, 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Complex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EEG/ECG, prosthetics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605998"/>
                  </a:ext>
                </a:extLst>
              </a:tr>
              <a:tr h="721836">
                <a:tc>
                  <a:txBody>
                    <a:bodyPr/>
                    <a:lstStyle/>
                    <a:p>
                      <a:r>
                        <a:rPr lang="it-IT" b="1"/>
                        <a:t>GPU/NPU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Jetson, Qualcomm DSP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Flexible, strong SW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High 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Imaging, real-time diag.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397596"/>
                  </a:ext>
                </a:extLst>
              </a:tr>
              <a:tr h="1031195">
                <a:tc>
                  <a:txBody>
                    <a:bodyPr/>
                    <a:lstStyle/>
                    <a:p>
                      <a:r>
                        <a:rPr lang="it-IT" b="1"/>
                        <a:t>Memristor/Neuromorphic</a:t>
                      </a:r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Loihi, MemTorch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Ultra-low power, bio-inspired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/>
                        <a:t>Immature, limited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BCI, </a:t>
                      </a:r>
                      <a:r>
                        <a:rPr lang="it-IT" dirty="0" err="1"/>
                        <a:t>implants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78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31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D2AEAB-0DC3-2309-5F70-3905FD30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Hardware </a:t>
            </a:r>
            <a:r>
              <a:rPr lang="it-IT" dirty="0" err="1"/>
              <a:t>Platforms</a:t>
            </a:r>
            <a:br>
              <a:rPr lang="it-IT" dirty="0"/>
            </a:br>
            <a:r>
              <a:rPr lang="it-IT" i="1" dirty="0" err="1"/>
              <a:t>Comparison</a:t>
            </a:r>
            <a:r>
              <a:rPr lang="it-IT" i="1" dirty="0"/>
              <a:t> </a:t>
            </a:r>
            <a:r>
              <a:rPr lang="it-IT" i="1" dirty="0" err="1"/>
              <a:t>Table</a:t>
            </a:r>
            <a:endParaRPr lang="it-IT" dirty="0"/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D08C808A-44D7-391E-2FB3-3AFB4FDA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683285"/>
              </p:ext>
            </p:extLst>
          </p:nvPr>
        </p:nvGraphicFramePr>
        <p:xfrm>
          <a:off x="1028700" y="1346200"/>
          <a:ext cx="7006180" cy="471646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01236">
                  <a:extLst>
                    <a:ext uri="{9D8B030D-6E8A-4147-A177-3AD203B41FA5}">
                      <a16:colId xmlns:a16="http://schemas.microsoft.com/office/drawing/2014/main" val="1587065909"/>
                    </a:ext>
                  </a:extLst>
                </a:gridCol>
                <a:gridCol w="1401236">
                  <a:extLst>
                    <a:ext uri="{9D8B030D-6E8A-4147-A177-3AD203B41FA5}">
                      <a16:colId xmlns:a16="http://schemas.microsoft.com/office/drawing/2014/main" val="3740408807"/>
                    </a:ext>
                  </a:extLst>
                </a:gridCol>
                <a:gridCol w="1401236">
                  <a:extLst>
                    <a:ext uri="{9D8B030D-6E8A-4147-A177-3AD203B41FA5}">
                      <a16:colId xmlns:a16="http://schemas.microsoft.com/office/drawing/2014/main" val="4166755491"/>
                    </a:ext>
                  </a:extLst>
                </a:gridCol>
                <a:gridCol w="1401236">
                  <a:extLst>
                    <a:ext uri="{9D8B030D-6E8A-4147-A177-3AD203B41FA5}">
                      <a16:colId xmlns:a16="http://schemas.microsoft.com/office/drawing/2014/main" val="3671415642"/>
                    </a:ext>
                  </a:extLst>
                </a:gridCol>
                <a:gridCol w="1401236">
                  <a:extLst>
                    <a:ext uri="{9D8B030D-6E8A-4147-A177-3AD203B41FA5}">
                      <a16:colId xmlns:a16="http://schemas.microsoft.com/office/drawing/2014/main" val="1142642969"/>
                    </a:ext>
                  </a:extLst>
                </a:gridCol>
              </a:tblGrid>
              <a:tr h="319760">
                <a:tc>
                  <a:txBody>
                    <a:bodyPr/>
                    <a:lstStyle/>
                    <a:p>
                      <a:r>
                        <a:rPr lang="it-IT" sz="1500">
                          <a:solidFill>
                            <a:srgbClr val="3A705B"/>
                          </a:solidFill>
                        </a:rPr>
                        <a:t>Accelerator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>
                          <a:solidFill>
                            <a:srgbClr val="3A705B"/>
                          </a:solidFill>
                        </a:rPr>
                        <a:t>Example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>
                          <a:solidFill>
                            <a:srgbClr val="3A705B"/>
                          </a:solidFill>
                        </a:rPr>
                        <a:t>Perf (TOPS)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>
                          <a:solidFill>
                            <a:srgbClr val="3A705B"/>
                          </a:solidFill>
                        </a:rPr>
                        <a:t>Power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 dirty="0" err="1">
                          <a:solidFill>
                            <a:srgbClr val="3A705B"/>
                          </a:solidFill>
                        </a:rPr>
                        <a:t>Biomedical</a:t>
                      </a:r>
                      <a:r>
                        <a:rPr lang="it-IT" sz="1500" dirty="0">
                          <a:solidFill>
                            <a:srgbClr val="3A705B"/>
                          </a:solidFill>
                        </a:rPr>
                        <a:t> Use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3859222278"/>
                  </a:ext>
                </a:extLst>
              </a:tr>
              <a:tr h="799400">
                <a:tc>
                  <a:txBody>
                    <a:bodyPr/>
                    <a:lstStyle/>
                    <a:p>
                      <a:r>
                        <a:rPr lang="it-IT" sz="1500"/>
                        <a:t>ASIC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Google Edge TPU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4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&lt;2W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Retinal imaging, wearables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3102666305"/>
                  </a:ext>
                </a:extLst>
              </a:tr>
              <a:tr h="559581">
                <a:tc>
                  <a:txBody>
                    <a:bodyPr/>
                    <a:lstStyle/>
                    <a:p>
                      <a:r>
                        <a:rPr lang="it-IT" sz="1500"/>
                        <a:t>ASIC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Apple Neural Engine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17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Smartphone power budget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ECG detection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3248227305"/>
                  </a:ext>
                </a:extLst>
              </a:tr>
              <a:tr h="799400">
                <a:tc>
                  <a:txBody>
                    <a:bodyPr/>
                    <a:lstStyle/>
                    <a:p>
                      <a:r>
                        <a:rPr lang="it-IT" sz="1500"/>
                        <a:t>FPGA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Xilinx Zynq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Custom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5–10W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EMG </a:t>
                      </a:r>
                      <a:r>
                        <a:rPr lang="it-IT" sz="1500" dirty="0" err="1"/>
                        <a:t>prosthetics</a:t>
                      </a:r>
                      <a:r>
                        <a:rPr lang="it-IT" sz="1500" dirty="0"/>
                        <a:t>, EEG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2650904132"/>
                  </a:ext>
                </a:extLst>
              </a:tr>
              <a:tr h="559581">
                <a:tc>
                  <a:txBody>
                    <a:bodyPr/>
                    <a:lstStyle/>
                    <a:p>
                      <a:r>
                        <a:rPr lang="it-IT" sz="1500"/>
                        <a:t>GPU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Jetson Xavier NX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21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10–15W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MRI/CT, ultrasound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1462137757"/>
                  </a:ext>
                </a:extLst>
              </a:tr>
              <a:tr h="799400">
                <a:tc>
                  <a:txBody>
                    <a:bodyPr/>
                    <a:lstStyle/>
                    <a:p>
                      <a:r>
                        <a:rPr lang="it-IT" sz="1500"/>
                        <a:t>GPU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Jetson Orin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200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25–50W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Robotics, advanced imaging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3577014257"/>
                  </a:ext>
                </a:extLst>
              </a:tr>
              <a:tr h="559581">
                <a:tc>
                  <a:txBody>
                    <a:bodyPr/>
                    <a:lstStyle/>
                    <a:p>
                      <a:r>
                        <a:rPr lang="it-IT" sz="1500"/>
                        <a:t>Memristor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MDNN proto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—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mW range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In-memory ML (research)</a:t>
                      </a:r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3137906368"/>
                  </a:ext>
                </a:extLst>
              </a:tr>
              <a:tr h="319760">
                <a:tc>
                  <a:txBody>
                    <a:bodyPr/>
                    <a:lstStyle/>
                    <a:p>
                      <a:r>
                        <a:rPr lang="it-IT" sz="1500"/>
                        <a:t>Neuromorphic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Intel Loihi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—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Ultra-low</a:t>
                      </a:r>
                    </a:p>
                  </a:txBody>
                  <a:tcPr marL="76711" marR="76711" marT="38356" marB="38356" anchor="ctr"/>
                </a:tc>
                <a:tc>
                  <a:txBody>
                    <a:bodyPr/>
                    <a:lstStyle/>
                    <a:p>
                      <a:r>
                        <a:rPr lang="it-IT" sz="1500" dirty="0"/>
                        <a:t>EEG, </a:t>
                      </a:r>
                      <a:r>
                        <a:rPr lang="it-IT" sz="1500" dirty="0" err="1"/>
                        <a:t>implants</a:t>
                      </a:r>
                      <a:endParaRPr lang="it-IT" sz="1500" dirty="0"/>
                    </a:p>
                  </a:txBody>
                  <a:tcPr marL="76711" marR="76711" marT="38356" marB="38356" anchor="ctr"/>
                </a:tc>
                <a:extLst>
                  <a:ext uri="{0D108BD9-81ED-4DB2-BD59-A6C34878D82A}">
                    <a16:rowId xmlns:a16="http://schemas.microsoft.com/office/drawing/2014/main" val="40140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53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88F045-E66C-1BC1-7B34-6389CFE4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&amp; </a:t>
            </a:r>
            <a:r>
              <a:rPr lang="it-IT" dirty="0" err="1"/>
              <a:t>Motivation</a:t>
            </a:r>
            <a:br>
              <a:rPr lang="it-IT" dirty="0"/>
            </a:br>
            <a:r>
              <a:rPr lang="it-IT" i="1" dirty="0" err="1"/>
              <a:t>What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Edge AI?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743873-2CAA-564F-BC57-0E5940A04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 AI = deployment of machine learning models on embedded/edge devices</a:t>
            </a:r>
          </a:p>
          <a:p>
            <a:r>
              <a:rPr lang="en-US" dirty="0"/>
              <a:t>Operates close to the data source (e.g., sensors, cameras, wearables)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Complements cloud computing → reduces latency, improves privacy and bandwidth efficiency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6FEE7B-1759-C18A-0B7D-523C7425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494" y="2921000"/>
            <a:ext cx="3153011" cy="22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20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D7F394-5D64-144E-4200-BFE65E70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Lightweight</a:t>
            </a:r>
            <a:r>
              <a:rPr lang="it-IT" dirty="0"/>
              <a:t> Models &amp; Software Tools</a:t>
            </a:r>
            <a:br>
              <a:rPr lang="it-IT" dirty="0"/>
            </a:br>
            <a:r>
              <a:rPr lang="it-IT" i="1" dirty="0" err="1"/>
              <a:t>Why</a:t>
            </a:r>
            <a:r>
              <a:rPr lang="it-IT" i="1" dirty="0"/>
              <a:t> </a:t>
            </a:r>
            <a:r>
              <a:rPr lang="it-IT" i="1" dirty="0" err="1"/>
              <a:t>lightweight</a:t>
            </a:r>
            <a:r>
              <a:rPr lang="it-IT" i="1" dirty="0"/>
              <a:t> Models?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8101D1-6D9D-55EA-AA19-6851F2274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0500"/>
            <a:ext cx="8323726" cy="4525963"/>
          </a:xfrm>
        </p:spPr>
        <p:txBody>
          <a:bodyPr/>
          <a:lstStyle/>
          <a:p>
            <a:r>
              <a:rPr lang="en-US" dirty="0"/>
              <a:t>Transferring large DNNs to lightweight DNNs</a:t>
            </a:r>
          </a:p>
          <a:p>
            <a:endParaRPr lang="en-US" dirty="0"/>
          </a:p>
          <a:p>
            <a:r>
              <a:rPr lang="en-US" dirty="0"/>
              <a:t>Edge devices → limited memory, power, compute capacity</a:t>
            </a:r>
          </a:p>
          <a:p>
            <a:r>
              <a:rPr lang="en-US" dirty="0"/>
              <a:t>Standard CNNs (</a:t>
            </a:r>
            <a:r>
              <a:rPr lang="en-US" dirty="0" err="1"/>
              <a:t>ResNet</a:t>
            </a:r>
            <a:r>
              <a:rPr lang="en-US" dirty="0"/>
              <a:t>, VGG) too large for microcontrollers</a:t>
            </a:r>
          </a:p>
          <a:p>
            <a:endParaRPr lang="en-US" dirty="0"/>
          </a:p>
          <a:p>
            <a:r>
              <a:rPr lang="en-US" dirty="0"/>
              <a:t>Need compression &amp; efficient architectures for on-device ML</a:t>
            </a:r>
            <a:endParaRPr lang="it-IT" dirty="0"/>
          </a:p>
        </p:txBody>
      </p:sp>
      <p:pic>
        <p:nvPicPr>
          <p:cNvPr id="8" name="Immagine 7" descr="Immagine che contiene testo, modello&#10;&#10;Il contenuto generato dall'IA potrebbe non essere corretto.">
            <a:extLst>
              <a:ext uri="{FF2B5EF4-FFF2-40B4-BE49-F238E27FC236}">
                <a16:creationId xmlns:a16="http://schemas.microsoft.com/office/drawing/2014/main" id="{F64DF6B9-027A-ABB1-C41A-4B82A396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23" y="4022388"/>
            <a:ext cx="5212354" cy="19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FE96A-C315-84C1-5083-61E3226B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Lightweight</a:t>
            </a:r>
            <a:r>
              <a:rPr lang="it-IT" dirty="0"/>
              <a:t> Models &amp; Software Tools</a:t>
            </a:r>
            <a:br>
              <a:rPr lang="it-IT" dirty="0"/>
            </a:br>
            <a:r>
              <a:rPr lang="it-IT" i="1" dirty="0"/>
              <a:t>Techniques for Model </a:t>
            </a:r>
            <a:r>
              <a:rPr lang="it-IT" i="1" dirty="0" err="1"/>
              <a:t>Optimization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349931-C453-782E-5410-70EA9A9CC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Pruning</a:t>
            </a:r>
            <a:r>
              <a:rPr lang="it-IT" dirty="0"/>
              <a:t> (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redundant</a:t>
            </a:r>
            <a:r>
              <a:rPr lang="it-IT" dirty="0"/>
              <a:t> </a:t>
            </a:r>
            <a:r>
              <a:rPr lang="it-IT" dirty="0" err="1"/>
              <a:t>neurons</a:t>
            </a:r>
            <a:r>
              <a:rPr lang="it-IT" dirty="0"/>
              <a:t>/weights)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Quantization</a:t>
            </a:r>
            <a:r>
              <a:rPr lang="it-IT" dirty="0"/>
              <a:t> (reduce </a:t>
            </a:r>
            <a:r>
              <a:rPr lang="it-IT" dirty="0" err="1"/>
              <a:t>precision</a:t>
            </a:r>
            <a:r>
              <a:rPr lang="it-IT" dirty="0"/>
              <a:t>, e.g., 32-bit → 8-bit)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Sparse </a:t>
            </a:r>
            <a:r>
              <a:rPr lang="it-IT" dirty="0" err="1"/>
              <a:t>representation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Neural</a:t>
            </a:r>
            <a:r>
              <a:rPr lang="it-IT" dirty="0"/>
              <a:t> Architecture </a:t>
            </a:r>
            <a:r>
              <a:rPr lang="it-IT" dirty="0" err="1"/>
              <a:t>Search</a:t>
            </a:r>
            <a:r>
              <a:rPr lang="it-IT" dirty="0"/>
              <a:t> (NAS)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Knowledge </a:t>
            </a:r>
            <a:r>
              <a:rPr lang="it-IT" dirty="0" err="1"/>
              <a:t>distillation</a:t>
            </a:r>
            <a:r>
              <a:rPr lang="it-IT" dirty="0"/>
              <a:t> (transfer learning from large → small models)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471781D-BD05-4962-EF32-FA0B7AF5D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3944342"/>
            <a:ext cx="4131079" cy="18986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BAF52A2-18EC-BA36-6CAB-BFC9DC05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810" y="4135064"/>
            <a:ext cx="4010932" cy="126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9F7686-093A-C5E9-EA4A-8C79AA50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Lightweight</a:t>
            </a:r>
            <a:r>
              <a:rPr lang="it-IT" dirty="0"/>
              <a:t> Models &amp; Software Tools</a:t>
            </a:r>
            <a:br>
              <a:rPr lang="it-IT" dirty="0"/>
            </a:br>
            <a:r>
              <a:rPr lang="it-IT" i="1" dirty="0" err="1"/>
              <a:t>Lightweight</a:t>
            </a:r>
            <a:r>
              <a:rPr lang="it-IT" i="1" dirty="0"/>
              <a:t> </a:t>
            </a:r>
            <a:r>
              <a:rPr lang="it-IT" i="1" dirty="0" err="1"/>
              <a:t>Architectures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223558-F8A0-2D3D-A265-FA73F787F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Nowadays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</a:t>
            </a:r>
            <a:r>
              <a:rPr lang="it-IT" dirty="0" err="1"/>
              <a:t>architectures</a:t>
            </a:r>
            <a:r>
              <a:rPr lang="it-IT" dirty="0"/>
              <a:t> are </a:t>
            </a:r>
            <a:r>
              <a:rPr lang="it-IT" dirty="0" err="1"/>
              <a:t>lightweighted</a:t>
            </a:r>
            <a:r>
              <a:rPr lang="it-IT" dirty="0"/>
              <a:t> by design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reducing</a:t>
            </a:r>
            <a:r>
              <a:rPr lang="it-IT" dirty="0"/>
              <a:t> a </a:t>
            </a:r>
            <a:r>
              <a:rPr lang="it-IT" dirty="0" err="1"/>
              <a:t>given</a:t>
            </a:r>
            <a:r>
              <a:rPr lang="it-IT" dirty="0"/>
              <a:t> large network.</a:t>
            </a:r>
          </a:p>
          <a:p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MobileNet</a:t>
            </a:r>
            <a:r>
              <a:rPr lang="it-IT" dirty="0"/>
              <a:t> (V1–V3) – </a:t>
            </a:r>
            <a:r>
              <a:rPr lang="it-IT" dirty="0" err="1"/>
              <a:t>efficient</a:t>
            </a:r>
            <a:r>
              <a:rPr lang="it-IT" dirty="0"/>
              <a:t> CNN for mobile devices (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diagnostic</a:t>
            </a:r>
            <a:r>
              <a:rPr lang="it-IT" dirty="0"/>
              <a:t> </a:t>
            </a:r>
            <a:r>
              <a:rPr lang="it-IT" dirty="0" err="1"/>
              <a:t>instruments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EfficientNet</a:t>
            </a:r>
            <a:r>
              <a:rPr lang="it-IT" dirty="0"/>
              <a:t> – compound scaling for </a:t>
            </a:r>
            <a:r>
              <a:rPr lang="it-IT" dirty="0" err="1"/>
              <a:t>accuracy</a:t>
            </a:r>
            <a:r>
              <a:rPr lang="it-IT" dirty="0"/>
              <a:t> &amp; </a:t>
            </a:r>
            <a:r>
              <a:rPr lang="it-IT" dirty="0" err="1"/>
              <a:t>efficiency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ShuffleNet</a:t>
            </a:r>
            <a:r>
              <a:rPr lang="it-IT" b="1" dirty="0"/>
              <a:t>, </a:t>
            </a:r>
            <a:r>
              <a:rPr lang="it-IT" b="1" dirty="0" err="1"/>
              <a:t>SqueezeNet</a:t>
            </a:r>
            <a:r>
              <a:rPr lang="it-IT" b="1" dirty="0"/>
              <a:t>, </a:t>
            </a:r>
            <a:r>
              <a:rPr lang="it-IT" b="1" dirty="0" err="1"/>
              <a:t>GhostNet</a:t>
            </a:r>
            <a:r>
              <a:rPr lang="it-IT" b="1" dirty="0"/>
              <a:t> </a:t>
            </a:r>
            <a:r>
              <a:rPr lang="it-IT" dirty="0"/>
              <a:t>– ultra-low </a:t>
            </a:r>
            <a:r>
              <a:rPr lang="it-IT" dirty="0" err="1"/>
              <a:t>resource</a:t>
            </a:r>
            <a:r>
              <a:rPr lang="it-IT" dirty="0"/>
              <a:t> use (group </a:t>
            </a:r>
            <a:r>
              <a:rPr lang="it-IT" dirty="0" err="1"/>
              <a:t>convolutional</a:t>
            </a:r>
            <a:r>
              <a:rPr lang="it-IT" dirty="0"/>
              <a:t> networks)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Mobile Transformers (</a:t>
            </a:r>
            <a:r>
              <a:rPr lang="it-IT" b="1" dirty="0" err="1"/>
              <a:t>MobileViT</a:t>
            </a:r>
            <a:r>
              <a:rPr lang="it-IT" b="1" dirty="0"/>
              <a:t>, </a:t>
            </a:r>
            <a:r>
              <a:rPr lang="it-IT" b="1" dirty="0" err="1"/>
              <a:t>EdgeViT</a:t>
            </a:r>
            <a:r>
              <a:rPr lang="it-IT" b="1" dirty="0"/>
              <a:t>)</a:t>
            </a:r>
            <a:r>
              <a:rPr lang="it-IT" dirty="0"/>
              <a:t> – balance </a:t>
            </a:r>
            <a:r>
              <a:rPr lang="it-IT" dirty="0" err="1"/>
              <a:t>accuracy</a:t>
            </a:r>
            <a:r>
              <a:rPr lang="it-IT" dirty="0"/>
              <a:t> &amp; </a:t>
            </a:r>
            <a:r>
              <a:rPr lang="it-IT" dirty="0" err="1"/>
              <a:t>latency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617C40-DC1C-CBA6-6D19-020E3275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47" y="5085072"/>
            <a:ext cx="3557891" cy="170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0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EF58E-7CE1-79C3-ED8C-FA371F98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Lightweight</a:t>
            </a:r>
            <a:r>
              <a:rPr lang="it-IT" dirty="0"/>
              <a:t> Models &amp; Software Tools</a:t>
            </a:r>
            <a:br>
              <a:rPr lang="it-IT" dirty="0"/>
            </a:br>
            <a:r>
              <a:rPr lang="it-IT" i="1" dirty="0"/>
              <a:t>Software frameworks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683498-F214-D58B-4943-CF9CB24C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TensorFlow</a:t>
            </a:r>
            <a:r>
              <a:rPr lang="it-IT" b="1" dirty="0"/>
              <a:t> Lite</a:t>
            </a:r>
            <a:r>
              <a:rPr lang="it-IT" dirty="0"/>
              <a:t> – </a:t>
            </a:r>
            <a:r>
              <a:rPr lang="it-IT" dirty="0" err="1"/>
              <a:t>inference</a:t>
            </a:r>
            <a:r>
              <a:rPr lang="it-IT" dirty="0"/>
              <a:t> on </a:t>
            </a:r>
            <a:r>
              <a:rPr lang="it-IT" dirty="0" err="1"/>
              <a:t>microcontrollers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PyTorch</a:t>
            </a:r>
            <a:r>
              <a:rPr lang="it-IT" b="1" dirty="0"/>
              <a:t> Mobile / </a:t>
            </a:r>
            <a:r>
              <a:rPr lang="it-IT" b="1" dirty="0" err="1"/>
              <a:t>ExecuTorch</a:t>
            </a:r>
            <a:r>
              <a:rPr lang="it-IT" dirty="0"/>
              <a:t> – </a:t>
            </a:r>
            <a:r>
              <a:rPr lang="it-IT" dirty="0" err="1"/>
              <a:t>optimized</a:t>
            </a:r>
            <a:r>
              <a:rPr lang="it-IT" dirty="0"/>
              <a:t> for smartphones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ONNX Runtime</a:t>
            </a:r>
            <a:r>
              <a:rPr lang="it-IT" dirty="0"/>
              <a:t> – </a:t>
            </a:r>
            <a:r>
              <a:rPr lang="it-IT" dirty="0" err="1"/>
              <a:t>portability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accelerators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OpenVINO</a:t>
            </a:r>
            <a:r>
              <a:rPr lang="it-IT" b="1" dirty="0"/>
              <a:t> (Intel)</a:t>
            </a:r>
            <a:r>
              <a:rPr lang="it-IT" dirty="0"/>
              <a:t> – </a:t>
            </a:r>
            <a:r>
              <a:rPr lang="it-IT" dirty="0" err="1"/>
              <a:t>optimized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on </a:t>
            </a:r>
            <a:r>
              <a:rPr lang="it-IT" dirty="0" err="1"/>
              <a:t>CPUs</a:t>
            </a:r>
            <a:r>
              <a:rPr lang="it-IT" dirty="0"/>
              <a:t>/</a:t>
            </a:r>
            <a:r>
              <a:rPr lang="it-IT" dirty="0" err="1"/>
              <a:t>VPUs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NVIDIA </a:t>
            </a:r>
            <a:r>
              <a:rPr lang="it-IT" b="1" dirty="0" err="1"/>
              <a:t>Triton</a:t>
            </a:r>
            <a:r>
              <a:rPr lang="it-IT" dirty="0"/>
              <a:t> – deployment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Jetson</a:t>
            </a:r>
            <a:r>
              <a:rPr lang="it-IT" dirty="0"/>
              <a:t> devices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32B292-88A6-A2BA-3282-0DD5A880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38683" y="1960893"/>
            <a:ext cx="2360759" cy="576919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AEF8C26B-B405-BA64-34E4-24E19F303E15}"/>
              </a:ext>
            </a:extLst>
          </p:cNvPr>
          <p:cNvSpPr/>
          <p:nvPr/>
        </p:nvSpPr>
        <p:spPr>
          <a:xfrm>
            <a:off x="3835400" y="3832701"/>
            <a:ext cx="520700" cy="208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626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E23338-5DFA-B35D-74DB-0542F8A4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Biomedical</a:t>
            </a:r>
            <a:r>
              <a:rPr lang="it-IT" dirty="0"/>
              <a:t> Applications</a:t>
            </a:r>
            <a:br>
              <a:rPr lang="it-IT" dirty="0"/>
            </a:br>
            <a:r>
              <a:rPr lang="it-IT" i="1" dirty="0" err="1"/>
              <a:t>Medical</a:t>
            </a:r>
            <a:r>
              <a:rPr lang="it-IT" i="1" dirty="0"/>
              <a:t> Imaging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2DB2B-0E93-E0FA-9D0B-89B50ADC7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Portable</a:t>
            </a:r>
            <a:r>
              <a:rPr lang="it-IT" dirty="0"/>
              <a:t> </a:t>
            </a:r>
            <a:r>
              <a:rPr lang="it-IT" dirty="0" err="1"/>
              <a:t>ultrasound</a:t>
            </a:r>
            <a:r>
              <a:rPr lang="it-IT" dirty="0"/>
              <a:t> with Edge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Retinal</a:t>
            </a:r>
            <a:r>
              <a:rPr lang="it-IT" dirty="0"/>
              <a:t> </a:t>
            </a:r>
            <a:r>
              <a:rPr lang="it-IT" dirty="0" err="1"/>
              <a:t>fundus</a:t>
            </a:r>
            <a:r>
              <a:rPr lang="it-IT" dirty="0"/>
              <a:t> screening for </a:t>
            </a:r>
            <a:r>
              <a:rPr lang="it-IT" dirty="0" err="1"/>
              <a:t>diabetic</a:t>
            </a:r>
            <a:r>
              <a:rPr lang="it-IT" dirty="0"/>
              <a:t> </a:t>
            </a:r>
            <a:r>
              <a:rPr lang="it-IT" dirty="0" err="1"/>
              <a:t>retinopathy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X-ray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(pneumonia, </a:t>
            </a:r>
            <a:r>
              <a:rPr lang="it-IT" dirty="0" err="1"/>
              <a:t>fractures</a:t>
            </a:r>
            <a:r>
              <a:rPr lang="it-IT" dirty="0"/>
              <a:t>) on mobile devices</a:t>
            </a:r>
          </a:p>
        </p:txBody>
      </p:sp>
      <p:pic>
        <p:nvPicPr>
          <p:cNvPr id="19459" name="Picture 3" descr="Automated Lung-Related Pneumonia and COVID-19 Detection Based on Novel  Feature Extraction Framework and Vision Transformer Approaches Using Chest X -ray Images">
            <a:extLst>
              <a:ext uri="{FF2B5EF4-FFF2-40B4-BE49-F238E27FC236}">
                <a16:creationId xmlns:a16="http://schemas.microsoft.com/office/drawing/2014/main" id="{F5D1C748-30BC-282B-5E7F-FF354C519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21013"/>
            <a:ext cx="4559884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Eagleview Dual-Head - mobile Ultrasound Probe for iPhone and Android Phone  - Sonostar Uprobe-C 4PL-Healthcare | medizinische Therapie- und Messgeräte  für zuhause online kaufen - 30.000 zufriedene Kunden">
            <a:extLst>
              <a:ext uri="{FF2B5EF4-FFF2-40B4-BE49-F238E27FC236}">
                <a16:creationId xmlns:a16="http://schemas.microsoft.com/office/drawing/2014/main" id="{64508557-BAFD-DB90-BA7B-54EA420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42" y="327104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918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832173-BBA4-A463-E204-F3CEE6B7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Biomedical</a:t>
            </a:r>
            <a:r>
              <a:rPr lang="it-IT" dirty="0"/>
              <a:t> Applications</a:t>
            </a:r>
            <a:br>
              <a:rPr lang="it-IT" dirty="0"/>
            </a:br>
            <a:r>
              <a:rPr lang="it-IT" i="1" dirty="0"/>
              <a:t>Wearable Devices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EDC866-2994-9F37-553B-41D7E4B0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ECG monitoring with real-time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EEG/EMG </a:t>
            </a:r>
            <a:r>
              <a:rPr lang="it-IT" dirty="0" err="1"/>
              <a:t>analysis</a:t>
            </a:r>
            <a:r>
              <a:rPr lang="it-IT" dirty="0"/>
              <a:t> for </a:t>
            </a:r>
            <a:r>
              <a:rPr lang="it-IT" dirty="0" err="1"/>
              <a:t>neuroprosthetics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Smartwatches </a:t>
            </a:r>
            <a:r>
              <a:rPr lang="it-IT" dirty="0" err="1"/>
              <a:t>detecting</a:t>
            </a:r>
            <a:r>
              <a:rPr lang="it-IT" dirty="0"/>
              <a:t> </a:t>
            </a:r>
            <a:r>
              <a:rPr lang="it-IT" dirty="0" err="1"/>
              <a:t>arrhythmias</a:t>
            </a:r>
            <a:endParaRPr lang="it-IT" dirty="0"/>
          </a:p>
        </p:txBody>
      </p:sp>
      <p:pic>
        <p:nvPicPr>
          <p:cNvPr id="20483" name="Picture 3" descr="EEG-Based EMG Estimation of Shoulder Joint for the Power Augmentation  System of Upper Limbs">
            <a:extLst>
              <a:ext uri="{FF2B5EF4-FFF2-40B4-BE49-F238E27FC236}">
                <a16:creationId xmlns:a16="http://schemas.microsoft.com/office/drawing/2014/main" id="{5CFAA623-74BA-4FD6-0A66-33BD3AB9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92" y="2683728"/>
            <a:ext cx="2827308" cy="257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Detection of Arrhythmias Using Heart Rate Signals from Smartwatches">
            <a:extLst>
              <a:ext uri="{FF2B5EF4-FFF2-40B4-BE49-F238E27FC236}">
                <a16:creationId xmlns:a16="http://schemas.microsoft.com/office/drawing/2014/main" id="{38626CA0-81B3-AE27-A2E8-8314CADA1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3406"/>
            <a:ext cx="4572000" cy="271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462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D6057-CF2A-033E-72C9-A770F1C3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Biomedical</a:t>
            </a:r>
            <a:r>
              <a:rPr lang="it-IT" dirty="0"/>
              <a:t> Applications</a:t>
            </a:r>
            <a:br>
              <a:rPr lang="it-IT" dirty="0"/>
            </a:br>
            <a:r>
              <a:rPr lang="it-IT" i="1" dirty="0"/>
              <a:t>Point-of-Care Devices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D85C15-AB42-8A69-5F22-3A4EABB2C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AI-enabled diagnostic kits for rural/low-resource settings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AI for emergency care (ambulances, portable scanners)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Reduces dependency on cloud → more autonomy</a:t>
            </a:r>
            <a:endParaRPr lang="it-IT" dirty="0"/>
          </a:p>
        </p:txBody>
      </p:sp>
      <p:pic>
        <p:nvPicPr>
          <p:cNvPr id="21507" name="Picture 3" descr="Edge AI for Early Detection of Chronic Diseases and the Spread of  Infectious Diseases: Opportunities, Challenges, and Future Directions">
            <a:extLst>
              <a:ext uri="{FF2B5EF4-FFF2-40B4-BE49-F238E27FC236}">
                <a16:creationId xmlns:a16="http://schemas.microsoft.com/office/drawing/2014/main" id="{4575D6DB-9B4C-83B5-BA4F-4EC79D906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0" y="3100705"/>
            <a:ext cx="3661179" cy="26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Edge AI for Early Detection of Chronic Diseases and the Spread of  Infectious Diseases: Opportunities, Challenges, and Future Directions">
            <a:extLst>
              <a:ext uri="{FF2B5EF4-FFF2-40B4-BE49-F238E27FC236}">
                <a16:creationId xmlns:a16="http://schemas.microsoft.com/office/drawing/2014/main" id="{63C297B8-89AD-AA37-3F82-9F4C8723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91" y="3100705"/>
            <a:ext cx="3278583" cy="26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36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2424CC-04D6-60F9-A3D0-D55AD652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Challenges &amp; </a:t>
            </a:r>
            <a:r>
              <a:rPr lang="it-IT" dirty="0" err="1"/>
              <a:t>Limitations</a:t>
            </a:r>
            <a:br>
              <a:rPr lang="it-IT" dirty="0"/>
            </a:br>
            <a:r>
              <a:rPr lang="it-IT" i="1" dirty="0"/>
              <a:t>Technical Challenges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4C3E2C-6B18-8C53-6B43-E51AC1D6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compute, memory, energy vs. large DL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Hardware heterogeneity → portability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Lack of standardized APIs across accelerators</a:t>
            </a:r>
            <a:endParaRPr lang="it-IT" dirty="0"/>
          </a:p>
        </p:txBody>
      </p:sp>
      <p:pic>
        <p:nvPicPr>
          <p:cNvPr id="2051" name="Picture 3" descr="Each deep learning model's (a) memory size, (b) inference execution... |  Download Scientific Diagram">
            <a:extLst>
              <a:ext uri="{FF2B5EF4-FFF2-40B4-BE49-F238E27FC236}">
                <a16:creationId xmlns:a16="http://schemas.microsoft.com/office/drawing/2014/main" id="{99EE2F38-5852-9C56-94E5-B1D0C1469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3068791"/>
            <a:ext cx="6470650" cy="242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284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98468E-D360-B205-DFED-4FC42B04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Challenges &amp; </a:t>
            </a:r>
            <a:r>
              <a:rPr lang="it-IT" dirty="0" err="1"/>
              <a:t>Limitations</a:t>
            </a:r>
            <a:br>
              <a:rPr lang="it-IT" dirty="0"/>
            </a:br>
            <a:r>
              <a:rPr lang="it-IT" i="1" dirty="0" err="1"/>
              <a:t>Biomedical-Specific</a:t>
            </a:r>
            <a:r>
              <a:rPr lang="it-IT" i="1" dirty="0"/>
              <a:t> Challenges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70444F-FEA4-E229-3282-F58639E2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24150"/>
            <a:ext cx="8323726" cy="14097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privacy &amp; regulation (HIPAA, GDPR)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Validation &amp; certification of AI-powered medical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 trade-offs in lightweight models for critical tasks</a:t>
            </a:r>
            <a:endParaRPr lang="it-IT" dirty="0"/>
          </a:p>
        </p:txBody>
      </p:sp>
      <p:pic>
        <p:nvPicPr>
          <p:cNvPr id="3075" name="Picture 3" descr="Data security ">
            <a:extLst>
              <a:ext uri="{FF2B5EF4-FFF2-40B4-BE49-F238E27FC236}">
                <a16:creationId xmlns:a16="http://schemas.microsoft.com/office/drawing/2014/main" id="{49E65765-67E3-BA62-E6A1-3ACEDAC8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1815306"/>
            <a:ext cx="851694" cy="85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Validation ">
            <a:extLst>
              <a:ext uri="{FF2B5EF4-FFF2-40B4-BE49-F238E27FC236}">
                <a16:creationId xmlns:a16="http://schemas.microsoft.com/office/drawing/2014/main" id="{6183C8F0-5098-F0C2-0F25-AC44498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0" y="474345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58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7F8FD-FC45-A26C-2F41-B79CF9D2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Challenges &amp; </a:t>
            </a:r>
            <a:r>
              <a:rPr lang="it-IT" dirty="0" err="1"/>
              <a:t>Limitations</a:t>
            </a:r>
            <a:br>
              <a:rPr lang="it-IT" dirty="0"/>
            </a:br>
            <a:r>
              <a:rPr lang="it-IT" i="1" dirty="0" err="1"/>
              <a:t>Economic</a:t>
            </a:r>
            <a:r>
              <a:rPr lang="it-IT" i="1" dirty="0"/>
              <a:t> &amp; Market </a:t>
            </a:r>
            <a:r>
              <a:rPr lang="it-IT" i="1" dirty="0" err="1"/>
              <a:t>Barriers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015CBE-7BB2-C1DC-B5CF-85DA65A1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68600"/>
            <a:ext cx="8323726" cy="1320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costs for high-performance accelerators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Limited availability in low-resource healthcare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for scalable, affordable solutions</a:t>
            </a:r>
            <a:endParaRPr lang="it-IT" dirty="0"/>
          </a:p>
        </p:txBody>
      </p:sp>
      <p:pic>
        <p:nvPicPr>
          <p:cNvPr id="4099" name="Picture 3" descr="Poor ">
            <a:extLst>
              <a:ext uri="{FF2B5EF4-FFF2-40B4-BE49-F238E27FC236}">
                <a16:creationId xmlns:a16="http://schemas.microsoft.com/office/drawing/2014/main" id="{9FA1D31D-E0EB-6734-77E7-C7F4969EA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7780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57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8D947-38E7-030C-47F3-A61C6C0B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&amp; </a:t>
            </a:r>
            <a:r>
              <a:rPr lang="it-IT" dirty="0" err="1"/>
              <a:t>Motivation</a:t>
            </a:r>
            <a:br>
              <a:rPr lang="it-IT" dirty="0"/>
            </a:br>
            <a:r>
              <a:rPr lang="it-IT" i="1" dirty="0" err="1"/>
              <a:t>Why</a:t>
            </a:r>
            <a:r>
              <a:rPr lang="it-IT" i="1" dirty="0"/>
              <a:t> in </a:t>
            </a:r>
            <a:r>
              <a:rPr lang="it-IT" i="1" dirty="0" err="1"/>
              <a:t>Biomedical</a:t>
            </a:r>
            <a:r>
              <a:rPr lang="it-IT" i="1" dirty="0"/>
              <a:t> Applications?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4FA7FA-EDBE-9883-6221-6166B4E1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600200"/>
            <a:ext cx="7574426" cy="4525963"/>
          </a:xfrm>
        </p:spPr>
        <p:txBody>
          <a:bodyPr/>
          <a:lstStyle/>
          <a:p>
            <a:r>
              <a:rPr lang="it-IT" b="1" dirty="0"/>
              <a:t>Real-time </a:t>
            </a:r>
            <a:r>
              <a:rPr lang="it-IT" b="1" dirty="0" err="1"/>
              <a:t>requirements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/>
              <a:t>Emergency </a:t>
            </a:r>
            <a:r>
              <a:rPr lang="it-IT" dirty="0" err="1"/>
              <a:t>diagnostics</a:t>
            </a:r>
            <a:r>
              <a:rPr lang="it-IT" dirty="0"/>
              <a:t> (</a:t>
            </a:r>
            <a:r>
              <a:rPr lang="it-IT" dirty="0" err="1"/>
              <a:t>ambulances</a:t>
            </a:r>
            <a:r>
              <a:rPr lang="it-IT" dirty="0"/>
              <a:t>, ICU)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Continuous</a:t>
            </a:r>
            <a:r>
              <a:rPr lang="it-IT" dirty="0"/>
              <a:t> monitoring of </a:t>
            </a:r>
            <a:r>
              <a:rPr lang="it-IT" dirty="0" err="1"/>
              <a:t>chronic</a:t>
            </a:r>
            <a:r>
              <a:rPr lang="it-IT" dirty="0"/>
              <a:t> </a:t>
            </a:r>
            <a:r>
              <a:rPr lang="it-IT" dirty="0" err="1"/>
              <a:t>patients</a:t>
            </a:r>
            <a:endParaRPr lang="it-IT" dirty="0"/>
          </a:p>
          <a:p>
            <a:r>
              <a:rPr lang="it-IT" b="1" dirty="0"/>
              <a:t>Data </a:t>
            </a:r>
            <a:r>
              <a:rPr lang="it-IT" b="1" dirty="0" err="1"/>
              <a:t>sensitivity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Patient</a:t>
            </a:r>
            <a:r>
              <a:rPr lang="it-IT" dirty="0"/>
              <a:t> health data must </a:t>
            </a:r>
            <a:r>
              <a:rPr lang="it-IT" dirty="0" err="1"/>
              <a:t>remain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(HIPAA/GDPR compliance)</a:t>
            </a:r>
          </a:p>
          <a:p>
            <a:r>
              <a:rPr lang="it-IT" b="1" dirty="0"/>
              <a:t>Accessibility</a:t>
            </a:r>
            <a:r>
              <a:rPr lang="it-IT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Portable</a:t>
            </a:r>
            <a:r>
              <a:rPr lang="it-IT" dirty="0"/>
              <a:t> and </a:t>
            </a:r>
            <a:r>
              <a:rPr lang="it-IT" dirty="0" err="1"/>
              <a:t>affordable</a:t>
            </a:r>
            <a:r>
              <a:rPr lang="it-IT" dirty="0"/>
              <a:t> AI devices → </a:t>
            </a:r>
            <a:r>
              <a:rPr lang="it-IT" dirty="0" err="1"/>
              <a:t>broader</a:t>
            </a:r>
            <a:r>
              <a:rPr lang="it-IT" dirty="0"/>
              <a:t> access to </a:t>
            </a:r>
            <a:r>
              <a:rPr lang="it-IT" dirty="0" err="1"/>
              <a:t>healthcare</a:t>
            </a:r>
            <a:endParaRPr lang="it-IT" dirty="0"/>
          </a:p>
        </p:txBody>
      </p:sp>
      <p:pic>
        <p:nvPicPr>
          <p:cNvPr id="7" name="Immagine 6" descr="Immagine che contiene cerchio, illustrazione, design&#10;&#10;Il contenuto generato dall'IA potrebbe non essere corretto.">
            <a:extLst>
              <a:ext uri="{FF2B5EF4-FFF2-40B4-BE49-F238E27FC236}">
                <a16:creationId xmlns:a16="http://schemas.microsoft.com/office/drawing/2014/main" id="{CCE20514-5CBD-FE8A-AC97-3048F00A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74" y="1600201"/>
            <a:ext cx="534742" cy="534742"/>
          </a:xfrm>
          <a:prstGeom prst="rect">
            <a:avLst/>
          </a:prstGeom>
        </p:spPr>
      </p:pic>
      <p:pic>
        <p:nvPicPr>
          <p:cNvPr id="9" name="Immagine 8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A068048A-D8ED-5492-A42A-95EF2B6D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4" y="2679359"/>
            <a:ext cx="534743" cy="534743"/>
          </a:xfrm>
          <a:prstGeom prst="rect">
            <a:avLst/>
          </a:prstGeom>
        </p:spPr>
      </p:pic>
      <p:pic>
        <p:nvPicPr>
          <p:cNvPr id="3074" name="Picture 2" descr="Access control ">
            <a:extLst>
              <a:ext uri="{FF2B5EF4-FFF2-40B4-BE49-F238E27FC236}">
                <a16:creationId xmlns:a16="http://schemas.microsoft.com/office/drawing/2014/main" id="{6010CC3D-0E77-7DC5-50B9-F8C93170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4" y="3946343"/>
            <a:ext cx="534744" cy="5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8621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561002-E5B0-AC26-5FEE-5B991B7F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Trends</a:t>
            </a:r>
            <a:br>
              <a:rPr lang="it-IT" dirty="0"/>
            </a:br>
            <a:r>
              <a:rPr lang="it-IT" i="1" dirty="0" err="1"/>
              <a:t>Neuromorphic</a:t>
            </a:r>
            <a:r>
              <a:rPr lang="it-IT" i="1" dirty="0"/>
              <a:t> &amp; </a:t>
            </a:r>
            <a:r>
              <a:rPr lang="it-IT" i="1" dirty="0" err="1"/>
              <a:t>Memristor-Based</a:t>
            </a:r>
            <a:r>
              <a:rPr lang="it-IT" i="1" dirty="0"/>
              <a:t> AI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96B834-7A62-B51F-7FE3-BEE1C729F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Brain-inspired accelerators for ultra-low-power computation</a:t>
            </a:r>
          </a:p>
          <a:p>
            <a:r>
              <a:rPr lang="en-US" dirty="0"/>
              <a:t>Suitable for implantable or continuous-monitoring medical devices</a:t>
            </a:r>
          </a:p>
          <a:p>
            <a:endParaRPr lang="en-US" dirty="0"/>
          </a:p>
          <a:p>
            <a:r>
              <a:rPr lang="en-US" dirty="0"/>
              <a:t>Still early-stage → research prototypes</a:t>
            </a:r>
            <a:endParaRPr lang="it-IT" dirty="0"/>
          </a:p>
        </p:txBody>
      </p:sp>
      <p:pic>
        <p:nvPicPr>
          <p:cNvPr id="23555" name="Picture 3" descr="A memristor-based adaptive neuromorphic decoder for brain–computer  interfaces | Nature Electronics">
            <a:extLst>
              <a:ext uri="{FF2B5EF4-FFF2-40B4-BE49-F238E27FC236}">
                <a16:creationId xmlns:a16="http://schemas.microsoft.com/office/drawing/2014/main" id="{82B90847-8101-E5D0-B439-439BCCBE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64" y="3429000"/>
            <a:ext cx="5478471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27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867964-89F4-938D-6ACF-1B944F409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Trends</a:t>
            </a:r>
            <a:br>
              <a:rPr lang="it-IT" dirty="0"/>
            </a:br>
            <a:r>
              <a:rPr lang="it-IT" i="1" dirty="0" err="1"/>
              <a:t>Federated</a:t>
            </a:r>
            <a:r>
              <a:rPr lang="it-IT" i="1" dirty="0"/>
              <a:t> &amp; On-Device Learning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E0C123-B994-2786-C4A0-B53EEA2B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30700" cy="4525963"/>
          </a:xfrm>
        </p:spPr>
        <p:txBody>
          <a:bodyPr/>
          <a:lstStyle/>
          <a:p>
            <a:r>
              <a:rPr lang="en-US" dirty="0"/>
              <a:t>Training directly on local devices → improved personalization</a:t>
            </a:r>
          </a:p>
          <a:p>
            <a:endParaRPr lang="en-US" dirty="0"/>
          </a:p>
          <a:p>
            <a:r>
              <a:rPr lang="en-US" dirty="0"/>
              <a:t>Preserves privacy (no raw data transfer)</a:t>
            </a:r>
          </a:p>
          <a:p>
            <a:endParaRPr lang="en-US" dirty="0"/>
          </a:p>
          <a:p>
            <a:r>
              <a:rPr lang="en-US" dirty="0"/>
              <a:t>Example: collaborative ECG/EEG learning across wearables</a:t>
            </a:r>
            <a:endParaRPr lang="it-IT" dirty="0"/>
          </a:p>
        </p:txBody>
      </p:sp>
      <p:pic>
        <p:nvPicPr>
          <p:cNvPr id="24579" name="Picture 3" descr="Wearable EEG electronics for a Brain–AI Closed-Loop System to enhance  autonomous machine decision-making | npj Flexible Electronics">
            <a:extLst>
              <a:ext uri="{FF2B5EF4-FFF2-40B4-BE49-F238E27FC236}">
                <a16:creationId xmlns:a16="http://schemas.microsoft.com/office/drawing/2014/main" id="{1DF47050-CFF5-40F7-70D4-1F8B6198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914" y="1320800"/>
            <a:ext cx="3438886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62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213324-E26C-C51A-02C2-E1EC8E1F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Trends</a:t>
            </a:r>
            <a:br>
              <a:rPr lang="it-IT" dirty="0"/>
            </a:br>
            <a:r>
              <a:rPr lang="it-IT" i="1" dirty="0"/>
              <a:t>Integration with Healthcare Systems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585224-4CC6-0CAB-71ED-5E50370A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37" y="2717800"/>
            <a:ext cx="8323726" cy="1422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Hybrid cloud–edge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Standardization &amp; regulatory frameworks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AI as a complement, not a replacement, of cloud AI</a:t>
            </a:r>
            <a:endParaRPr lang="it-IT" dirty="0"/>
          </a:p>
        </p:txBody>
      </p:sp>
      <p:pic>
        <p:nvPicPr>
          <p:cNvPr id="1026" name="Picture 2" descr="Cloud ">
            <a:extLst>
              <a:ext uri="{FF2B5EF4-FFF2-40B4-BE49-F238E27FC236}">
                <a16:creationId xmlns:a16="http://schemas.microsoft.com/office/drawing/2014/main" id="{73CA7AFB-A2AA-FF6B-DD5D-D701FD594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466" y="1778566"/>
            <a:ext cx="939234" cy="93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55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C3414-A79C-C85B-DD72-20BD9F81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C54D2A-D0DF-8720-0660-2B30F14AD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Edge AI </a:t>
            </a:r>
            <a:r>
              <a:rPr lang="it-IT" dirty="0" err="1"/>
              <a:t>enables</a:t>
            </a:r>
            <a:r>
              <a:rPr lang="it-IT" dirty="0"/>
              <a:t> real-time, private, </a:t>
            </a:r>
            <a:r>
              <a:rPr lang="it-IT" dirty="0" err="1"/>
              <a:t>efficient</a:t>
            </a:r>
            <a:r>
              <a:rPr lang="it-IT" dirty="0"/>
              <a:t> </a:t>
            </a:r>
            <a:r>
              <a:rPr lang="it-IT" dirty="0" err="1"/>
              <a:t>biomedical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endParaRPr lang="it-IT" dirty="0"/>
          </a:p>
          <a:p>
            <a:r>
              <a:rPr lang="it-IT" dirty="0"/>
              <a:t>Hardware </a:t>
            </a:r>
            <a:r>
              <a:rPr lang="it-IT" dirty="0" err="1"/>
              <a:t>accelerators</a:t>
            </a:r>
            <a:r>
              <a:rPr lang="it-IT" dirty="0"/>
              <a:t> (ASIC, FPGA, GPU, </a:t>
            </a:r>
            <a:r>
              <a:rPr lang="it-IT" dirty="0" err="1"/>
              <a:t>memristors</a:t>
            </a:r>
            <a:r>
              <a:rPr lang="it-IT" dirty="0"/>
              <a:t>) are </a:t>
            </a:r>
            <a:r>
              <a:rPr lang="it-IT" dirty="0" err="1"/>
              <a:t>central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Lightweight</a:t>
            </a:r>
            <a:r>
              <a:rPr lang="it-IT" dirty="0"/>
              <a:t> models + </a:t>
            </a:r>
            <a:r>
              <a:rPr lang="it-IT" dirty="0" err="1"/>
              <a:t>optimized</a:t>
            </a:r>
            <a:r>
              <a:rPr lang="it-IT" dirty="0"/>
              <a:t> frameworks make deployment </a:t>
            </a:r>
            <a:r>
              <a:rPr lang="it-IT" dirty="0" err="1"/>
              <a:t>feasible</a:t>
            </a:r>
            <a:endParaRPr lang="it-IT" dirty="0"/>
          </a:p>
          <a:p>
            <a:endParaRPr lang="it-IT" dirty="0"/>
          </a:p>
          <a:p>
            <a:r>
              <a:rPr lang="it-IT" dirty="0"/>
              <a:t>Combination of hardware </a:t>
            </a:r>
            <a:r>
              <a:rPr lang="it-IT" dirty="0" err="1"/>
              <a:t>innovation</a:t>
            </a:r>
            <a:r>
              <a:rPr lang="it-IT" dirty="0"/>
              <a:t> + </a:t>
            </a:r>
            <a:r>
              <a:rPr lang="it-IT" dirty="0" err="1"/>
              <a:t>lightweight</a:t>
            </a:r>
            <a:r>
              <a:rPr lang="it-IT" dirty="0"/>
              <a:t> models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future </a:t>
            </a:r>
            <a:r>
              <a:rPr lang="it-IT" dirty="0" err="1"/>
              <a:t>medical</a:t>
            </a:r>
            <a:r>
              <a:rPr lang="it-IT" dirty="0"/>
              <a:t> devices</a:t>
            </a:r>
          </a:p>
          <a:p>
            <a:r>
              <a:rPr lang="it-IT" dirty="0"/>
              <a:t>Still open: </a:t>
            </a:r>
            <a:r>
              <a:rPr lang="it-IT" dirty="0" err="1"/>
              <a:t>standardization</a:t>
            </a:r>
            <a:r>
              <a:rPr lang="it-IT" dirty="0"/>
              <a:t>, </a:t>
            </a:r>
            <a:r>
              <a:rPr lang="it-IT" dirty="0" err="1"/>
              <a:t>validation</a:t>
            </a:r>
            <a:r>
              <a:rPr lang="it-IT" dirty="0"/>
              <a:t>, </a:t>
            </a:r>
            <a:r>
              <a:rPr lang="it-IT" dirty="0" err="1"/>
              <a:t>certification</a:t>
            </a:r>
            <a:endParaRPr lang="it-IT" dirty="0"/>
          </a:p>
        </p:txBody>
      </p:sp>
      <p:pic>
        <p:nvPicPr>
          <p:cNvPr id="22533" name="Picture 5" descr="AI ">
            <a:extLst>
              <a:ext uri="{FF2B5EF4-FFF2-40B4-BE49-F238E27FC236}">
                <a16:creationId xmlns:a16="http://schemas.microsoft.com/office/drawing/2014/main" id="{1D1F54A5-8B8E-C654-DA9A-E13AEE5B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35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D7FC4-68CE-B814-DA8B-96E5A92D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0F36F2-DE79-2DF2-76DE-A21DAF92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2376"/>
            <a:ext cx="8323726" cy="45259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Repository with slides and sources</a:t>
            </a:r>
          </a:p>
          <a:p>
            <a:r>
              <a:rPr lang="it-IT" dirty="0">
                <a:hlinkClick r:id="rId2"/>
              </a:rPr>
              <a:t>https://github.com/annastucchi/desk-research-ai-edge-biomedical/tree/main</a:t>
            </a:r>
            <a:endParaRPr lang="it-IT" dirty="0"/>
          </a:p>
          <a:p>
            <a:endParaRPr lang="it-IT" dirty="0"/>
          </a:p>
          <a:p>
            <a:r>
              <a:rPr lang="it-IT" dirty="0"/>
              <a:t>[1] Rahimi et al. (2020) - </a:t>
            </a:r>
            <a:r>
              <a:rPr lang="it-IT" dirty="0">
                <a:hlinkClick r:id="rId3"/>
              </a:rPr>
              <a:t>https://arxiv.org/abs/2007.05657</a:t>
            </a:r>
            <a:endParaRPr lang="it-IT" dirty="0"/>
          </a:p>
          <a:p>
            <a:r>
              <a:rPr lang="it-IT" dirty="0"/>
              <a:t>[2] </a:t>
            </a:r>
            <a:r>
              <a:rPr lang="it-IT" dirty="0" err="1"/>
              <a:t>Xu</a:t>
            </a:r>
            <a:r>
              <a:rPr lang="it-IT" dirty="0"/>
              <a:t> et al. (2025) - </a:t>
            </a:r>
            <a:r>
              <a:rPr lang="it-IT" dirty="0">
                <a:hlinkClick r:id="rId4"/>
              </a:rPr>
              <a:t>https://link.springer.com/article/10.1007/s10462-024-11033-5</a:t>
            </a:r>
            <a:endParaRPr lang="it-IT" dirty="0"/>
          </a:p>
          <a:p>
            <a:r>
              <a:rPr lang="it-IT" dirty="0"/>
              <a:t>[3] Google </a:t>
            </a:r>
            <a:r>
              <a:rPr lang="it-IT" dirty="0" err="1"/>
              <a:t>Coral</a:t>
            </a:r>
            <a:r>
              <a:rPr lang="it-IT" dirty="0"/>
              <a:t> </a:t>
            </a:r>
            <a:r>
              <a:rPr lang="it-IT" dirty="0" err="1"/>
              <a:t>Benchmarks</a:t>
            </a:r>
            <a:r>
              <a:rPr lang="it-IT" dirty="0"/>
              <a:t> - </a:t>
            </a:r>
            <a:r>
              <a:rPr lang="it-IT" dirty="0">
                <a:hlinkClick r:id="rId5"/>
              </a:rPr>
              <a:t>https://coral.ai/docs/edgetpu/benchmarks/</a:t>
            </a:r>
            <a:endParaRPr lang="it-IT" dirty="0"/>
          </a:p>
          <a:p>
            <a:r>
              <a:rPr lang="it-IT" dirty="0"/>
              <a:t>[4] NVIDIA </a:t>
            </a:r>
            <a:r>
              <a:rPr lang="it-IT" dirty="0" err="1"/>
              <a:t>Jetson</a:t>
            </a:r>
            <a:r>
              <a:rPr lang="it-IT" dirty="0"/>
              <a:t> </a:t>
            </a:r>
            <a:r>
              <a:rPr lang="it-IT" dirty="0" err="1"/>
              <a:t>Orin</a:t>
            </a:r>
            <a:r>
              <a:rPr lang="it-IT" dirty="0"/>
              <a:t> Nano - </a:t>
            </a:r>
            <a:r>
              <a:rPr lang="it-IT" dirty="0">
                <a:hlinkClick r:id="rId6"/>
              </a:rPr>
              <a:t>https://developer.nvidia.com/blog/solving-entry-level-edge-ai-challenges-with-nvidia-jetson-orin-nano/</a:t>
            </a:r>
            <a:endParaRPr lang="it-IT" dirty="0"/>
          </a:p>
          <a:p>
            <a:r>
              <a:rPr lang="it-IT" dirty="0"/>
              <a:t>[5] </a:t>
            </a:r>
            <a:r>
              <a:rPr lang="it-IT" dirty="0" err="1"/>
              <a:t>DeepEdgeBench</a:t>
            </a:r>
            <a:r>
              <a:rPr lang="it-IT" dirty="0"/>
              <a:t> (</a:t>
            </a:r>
            <a:r>
              <a:rPr lang="it-IT" dirty="0" err="1"/>
              <a:t>Blott</a:t>
            </a:r>
            <a:r>
              <a:rPr lang="it-IT" dirty="0"/>
              <a:t> et al., 2021) - </a:t>
            </a:r>
            <a:r>
              <a:rPr lang="it-IT" dirty="0">
                <a:hlinkClick r:id="rId7"/>
              </a:rPr>
              <a:t>https://arxiv.org/abs/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1749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431E86-03B3-7C42-8AF8-957503CAE7EE}"/>
              </a:ext>
            </a:extLst>
          </p:cNvPr>
          <p:cNvSpPr txBox="1"/>
          <p:nvPr/>
        </p:nvSpPr>
        <p:spPr>
          <a:xfrm>
            <a:off x="4668253" y="2332655"/>
            <a:ext cx="3898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 Maria Stucchi</a:t>
            </a:r>
          </a:p>
          <a:p>
            <a:pPr algn="ctr"/>
            <a:r>
              <a:rPr lang="it-IT" sz="16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Master’s</a:t>
            </a:r>
            <a:r>
              <a:rPr lang="it-IT" sz="16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1" i="1" dirty="0" err="1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r>
              <a:rPr lang="it-IT" sz="1600" b="1" i="1" dirty="0">
                <a:solidFill>
                  <a:srgbClr val="54937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computer engineering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42EAB33-E222-8744-A578-699991589200}"/>
              </a:ext>
            </a:extLst>
          </p:cNvPr>
          <p:cNvSpPr txBox="1"/>
          <p:nvPr/>
        </p:nvSpPr>
        <p:spPr>
          <a:xfrm>
            <a:off x="4814596" y="3420454"/>
            <a:ext cx="360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pPr algn="ctr"/>
            <a:r>
              <a:rPr lang="it-IT" sz="1400" dirty="0">
                <a:solidFill>
                  <a:srgbClr val="3A70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annamaria.stucchi@mail.polimi.it</a:t>
            </a:r>
          </a:p>
        </p:txBody>
      </p:sp>
    </p:spTree>
    <p:extLst>
      <p:ext uri="{BB962C8B-B14F-4D97-AF65-F5344CB8AC3E}">
        <p14:creationId xmlns:p14="http://schemas.microsoft.com/office/powerpoint/2010/main" val="320100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2AC62-04B3-9216-9636-BEF47C64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&amp; </a:t>
            </a:r>
            <a:r>
              <a:rPr lang="it-IT" dirty="0" err="1"/>
              <a:t>Motivation</a:t>
            </a:r>
            <a:br>
              <a:rPr lang="it-IT" dirty="0"/>
            </a:br>
            <a:r>
              <a:rPr lang="it-IT" i="1" dirty="0"/>
              <a:t>Market &amp; </a:t>
            </a:r>
            <a:r>
              <a:rPr lang="it-IT" i="1" dirty="0" err="1"/>
              <a:t>Research</a:t>
            </a:r>
            <a:r>
              <a:rPr lang="it-IT" i="1" dirty="0"/>
              <a:t> Trends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9D92F-8BF8-9510-8CCA-89BDF24A3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it-IT" dirty="0"/>
              <a:t>Global </a:t>
            </a:r>
            <a:r>
              <a:rPr lang="it-IT" b="1" dirty="0"/>
              <a:t>Edge computing in </a:t>
            </a:r>
            <a:r>
              <a:rPr lang="it-IT" b="1" dirty="0" err="1"/>
              <a:t>healthcare</a:t>
            </a:r>
            <a:r>
              <a:rPr lang="it-IT" dirty="0"/>
              <a:t> market: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/>
              <a:t>Valued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b="1" dirty="0"/>
              <a:t>USD 5.28B in 2023</a:t>
            </a:r>
            <a:r>
              <a:rPr lang="it-IT" dirty="0"/>
              <a:t>, </a:t>
            </a:r>
            <a:r>
              <a:rPr lang="it-IT" dirty="0" err="1"/>
              <a:t>expected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b="1" dirty="0"/>
              <a:t>USD 12.9B by 2028</a:t>
            </a:r>
            <a:r>
              <a:rPr lang="it-IT" dirty="0"/>
              <a:t> (CAGR 26.1%)</a:t>
            </a:r>
          </a:p>
          <a:p>
            <a:r>
              <a:rPr lang="it-IT" dirty="0" err="1"/>
              <a:t>Increasing</a:t>
            </a:r>
            <a:r>
              <a:rPr lang="it-IT" dirty="0"/>
              <a:t> adoption of </a:t>
            </a:r>
            <a:r>
              <a:rPr lang="it-IT" b="1" dirty="0"/>
              <a:t>AI-</a:t>
            </a:r>
            <a:r>
              <a:rPr lang="it-IT" b="1" dirty="0" err="1"/>
              <a:t>based</a:t>
            </a:r>
            <a:r>
              <a:rPr lang="it-IT" b="1" dirty="0"/>
              <a:t> </a:t>
            </a:r>
            <a:r>
              <a:rPr lang="it-IT" b="1" dirty="0" err="1"/>
              <a:t>medical</a:t>
            </a:r>
            <a:r>
              <a:rPr lang="it-IT" b="1" dirty="0"/>
              <a:t> devices</a:t>
            </a:r>
            <a:r>
              <a:rPr lang="it-IT" dirty="0"/>
              <a:t> (Intel, NVIDIA, Apple, Google TPU)</a:t>
            </a:r>
          </a:p>
          <a:p>
            <a:r>
              <a:rPr lang="it-IT" dirty="0" err="1"/>
              <a:t>Research</a:t>
            </a:r>
            <a:r>
              <a:rPr lang="it-IT" dirty="0"/>
              <a:t> shift: from </a:t>
            </a:r>
            <a:r>
              <a:rPr lang="it-IT" b="1" dirty="0"/>
              <a:t>cloud-</a:t>
            </a:r>
            <a:r>
              <a:rPr lang="it-IT" b="1" dirty="0" err="1"/>
              <a:t>only</a:t>
            </a:r>
            <a:r>
              <a:rPr lang="it-IT" b="1" dirty="0"/>
              <a:t> AI</a:t>
            </a:r>
            <a:r>
              <a:rPr lang="it-IT" dirty="0"/>
              <a:t> → </a:t>
            </a:r>
            <a:r>
              <a:rPr lang="it-IT" dirty="0" err="1"/>
              <a:t>towards</a:t>
            </a:r>
            <a:r>
              <a:rPr lang="it-IT" dirty="0"/>
              <a:t> </a:t>
            </a:r>
            <a:r>
              <a:rPr lang="it-IT" b="1" dirty="0" err="1"/>
              <a:t>edge</a:t>
            </a:r>
            <a:r>
              <a:rPr lang="it-IT" b="1" dirty="0"/>
              <a:t> + AI co-design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8574125-7BE6-D559-0CC8-CF69ABBA9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590800"/>
            <a:ext cx="3150112" cy="22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E96B32-C5B8-D4B5-79A1-E61E76D0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 &amp; </a:t>
            </a:r>
            <a:r>
              <a:rPr lang="it-IT" dirty="0" err="1"/>
              <a:t>Motivation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2B2F3A-08EB-8F95-9E93-9CAB06D4B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Healthcare is moving towards </a:t>
            </a:r>
            <a:r>
              <a:rPr lang="en-US" b="1" dirty="0"/>
              <a:t>point-of-care</a:t>
            </a:r>
            <a:r>
              <a:rPr lang="en-US" dirty="0"/>
              <a:t> (medical tests performed at or near the patient's location) diagnostics and remote monitoring</a:t>
            </a:r>
          </a:p>
          <a:p>
            <a:endParaRPr lang="en-US" dirty="0"/>
          </a:p>
          <a:p>
            <a:r>
              <a:rPr lang="en-US" dirty="0"/>
              <a:t>Embedded AI accelerators enable:</a:t>
            </a:r>
          </a:p>
          <a:p>
            <a:r>
              <a:rPr lang="en-US" dirty="0"/>
              <a:t>	Fast inference</a:t>
            </a:r>
          </a:p>
          <a:p>
            <a:r>
              <a:rPr lang="en-US" dirty="0"/>
              <a:t>	Low-power consumption</a:t>
            </a:r>
          </a:p>
          <a:p>
            <a:r>
              <a:rPr lang="en-US" dirty="0"/>
              <a:t>	On-device medical applications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661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405E8-3E87-58DF-9ECB-11D57177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/>
              <a:t>Edge AI: Concept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0E5C8E-B296-9E2A-4B95-793F3A7B1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Definition: Deployment of deep learning networks (DNN) on </a:t>
            </a:r>
            <a:r>
              <a:rPr lang="it-IT" dirty="0" err="1"/>
              <a:t>edge</a:t>
            </a:r>
            <a:r>
              <a:rPr lang="it-IT" dirty="0"/>
              <a:t> devices (close to data sources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, </a:t>
            </a:r>
            <a:r>
              <a:rPr lang="it-IT" dirty="0" err="1"/>
              <a:t>wearables</a:t>
            </a:r>
            <a:r>
              <a:rPr lang="it-IT" dirty="0"/>
              <a:t>, </a:t>
            </a:r>
            <a:r>
              <a:rPr lang="it-IT" dirty="0" err="1"/>
              <a:t>cameras</a:t>
            </a:r>
            <a:r>
              <a:rPr lang="it-IT" dirty="0"/>
              <a:t>), </a:t>
            </a:r>
            <a:r>
              <a:rPr lang="it-IT" dirty="0" err="1"/>
              <a:t>bringing</a:t>
            </a:r>
            <a:r>
              <a:rPr lang="it-IT" dirty="0"/>
              <a:t> </a:t>
            </a:r>
            <a:r>
              <a:rPr lang="it-IT" dirty="0" err="1"/>
              <a:t>artificial</a:t>
            </a:r>
            <a:r>
              <a:rPr lang="it-IT" dirty="0"/>
              <a:t> intelligence </a:t>
            </a:r>
            <a:r>
              <a:rPr lang="it-IT" dirty="0" err="1"/>
              <a:t>closer</a:t>
            </a:r>
            <a:r>
              <a:rPr lang="it-IT" dirty="0"/>
              <a:t> to the data source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Benefits over cloud computing:</a:t>
            </a:r>
          </a:p>
          <a:p>
            <a:r>
              <a:rPr lang="it-IT" dirty="0"/>
              <a:t>	 Low </a:t>
            </a:r>
            <a:r>
              <a:rPr lang="it-IT" dirty="0" err="1"/>
              <a:t>latency</a:t>
            </a:r>
            <a:endParaRPr lang="it-IT" dirty="0"/>
          </a:p>
          <a:p>
            <a:r>
              <a:rPr lang="it-IT" dirty="0"/>
              <a:t>	 Privacy and data </a:t>
            </a:r>
            <a:r>
              <a:rPr lang="it-IT" dirty="0" err="1"/>
              <a:t>protection</a:t>
            </a:r>
            <a:endParaRPr lang="it-IT" dirty="0"/>
          </a:p>
          <a:p>
            <a:r>
              <a:rPr lang="it-IT" dirty="0"/>
              <a:t>	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bandwidth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Key </a:t>
            </a:r>
            <a:r>
              <a:rPr lang="it-IT" dirty="0" err="1"/>
              <a:t>enablers</a:t>
            </a:r>
            <a:r>
              <a:rPr lang="it-IT" dirty="0"/>
              <a:t>: IoT, 5G, </a:t>
            </a:r>
            <a:r>
              <a:rPr lang="it-IT" dirty="0" err="1"/>
              <a:t>efficient</a:t>
            </a:r>
            <a:r>
              <a:rPr lang="it-IT" dirty="0"/>
              <a:t> ML </a:t>
            </a:r>
            <a:r>
              <a:rPr lang="it-IT" dirty="0" err="1"/>
              <a:t>accelerators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21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82DDE-866B-5F3A-E97A-27F5CBED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/>
              <a:t>Challenges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C3DC13-49E9-618E-514A-03397472B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Resource </a:t>
            </a:r>
            <a:r>
              <a:rPr lang="it-IT" dirty="0" err="1"/>
              <a:t>constraints</a:t>
            </a:r>
            <a:r>
              <a:rPr lang="it-IT" dirty="0"/>
              <a:t>: limited CPU/GPU, </a:t>
            </a:r>
            <a:r>
              <a:rPr lang="it-IT" dirty="0" err="1"/>
              <a:t>memory</a:t>
            </a:r>
            <a:r>
              <a:rPr lang="it-IT" dirty="0"/>
              <a:t>,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Large models (</a:t>
            </a:r>
            <a:r>
              <a:rPr lang="it-IT" dirty="0" err="1"/>
              <a:t>CNNs</a:t>
            </a:r>
            <a:r>
              <a:rPr lang="it-IT" dirty="0"/>
              <a:t>, Transformers) are </a:t>
            </a:r>
            <a:r>
              <a:rPr lang="it-IT" dirty="0" err="1"/>
              <a:t>too</a:t>
            </a:r>
            <a:r>
              <a:rPr lang="it-IT" dirty="0"/>
              <a:t> heavy for </a:t>
            </a:r>
            <a:r>
              <a:rPr lang="it-IT" dirty="0" err="1"/>
              <a:t>microcontrollers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Heterogeneity</a:t>
            </a:r>
            <a:r>
              <a:rPr lang="it-IT" dirty="0"/>
              <a:t> of hardware/software → </a:t>
            </a:r>
            <a:r>
              <a:rPr lang="it-IT" dirty="0" err="1"/>
              <a:t>portability</a:t>
            </a:r>
            <a:r>
              <a:rPr lang="it-IT" dirty="0"/>
              <a:t> </a:t>
            </a:r>
            <a:r>
              <a:rPr lang="it-IT" dirty="0" err="1"/>
              <a:t>issues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Standardization</a:t>
            </a:r>
            <a:r>
              <a:rPr lang="it-IT" dirty="0"/>
              <a:t> and </a:t>
            </a:r>
            <a:r>
              <a:rPr lang="it-IT" dirty="0" err="1"/>
              <a:t>regulatory</a:t>
            </a:r>
            <a:r>
              <a:rPr lang="it-IT" dirty="0"/>
              <a:t> </a:t>
            </a:r>
            <a:r>
              <a:rPr lang="it-IT" dirty="0" err="1"/>
              <a:t>barriers</a:t>
            </a:r>
            <a:r>
              <a:rPr lang="it-IT" dirty="0"/>
              <a:t> in </a:t>
            </a:r>
            <a:r>
              <a:rPr lang="it-IT" dirty="0" err="1"/>
              <a:t>medical</a:t>
            </a:r>
            <a:r>
              <a:rPr lang="it-IT" dirty="0"/>
              <a:t> devices</a:t>
            </a:r>
          </a:p>
        </p:txBody>
      </p:sp>
    </p:spTree>
    <p:extLst>
      <p:ext uri="{BB962C8B-B14F-4D97-AF65-F5344CB8AC3E}">
        <p14:creationId xmlns:p14="http://schemas.microsoft.com/office/powerpoint/2010/main" val="2714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4F9B9-719F-9CCE-600C-E918B2B9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Background: Edge AI and Accelerators</a:t>
            </a:r>
            <a:br>
              <a:rPr lang="it-IT" dirty="0"/>
            </a:br>
            <a:r>
              <a:rPr lang="it-IT" i="1" dirty="0" err="1"/>
              <a:t>What</a:t>
            </a:r>
            <a:r>
              <a:rPr lang="it-IT" i="1" dirty="0"/>
              <a:t> are ML Accelerators?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03523A-492A-484C-C233-BE1E846F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Definition: Hardware </a:t>
            </a:r>
            <a:r>
              <a:rPr lang="it-IT" dirty="0" err="1"/>
              <a:t>specifically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to speed up AI </a:t>
            </a:r>
            <a:r>
              <a:rPr lang="it-IT" dirty="0" err="1"/>
              <a:t>inference</a:t>
            </a:r>
            <a:r>
              <a:rPr lang="it-IT" dirty="0"/>
              <a:t>/training tasks</a:t>
            </a:r>
          </a:p>
          <a:p>
            <a:endParaRPr lang="it-IT" dirty="0"/>
          </a:p>
          <a:p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ASICs</a:t>
            </a:r>
            <a:r>
              <a:rPr lang="it-IT" dirty="0"/>
              <a:t> (e.g., Google Edge TPU, Apple </a:t>
            </a:r>
            <a:r>
              <a:rPr lang="it-IT" dirty="0" err="1"/>
              <a:t>Neural</a:t>
            </a:r>
            <a:r>
              <a:rPr lang="it-IT" dirty="0"/>
              <a:t> Engine)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FPGAs</a:t>
            </a:r>
            <a:r>
              <a:rPr lang="it-IT" dirty="0"/>
              <a:t> (</a:t>
            </a:r>
            <a:r>
              <a:rPr lang="it-IT" dirty="0" err="1"/>
              <a:t>flexible</a:t>
            </a:r>
            <a:r>
              <a:rPr lang="it-IT" dirty="0"/>
              <a:t>, </a:t>
            </a:r>
            <a:r>
              <a:rPr lang="it-IT" dirty="0" err="1"/>
              <a:t>reconfigurable</a:t>
            </a:r>
            <a:r>
              <a:rPr lang="it-IT" dirty="0"/>
              <a:t>, good for </a:t>
            </a:r>
            <a:r>
              <a:rPr lang="it-IT" dirty="0" err="1"/>
              <a:t>prototyping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GPUs</a:t>
            </a:r>
            <a:r>
              <a:rPr lang="it-IT" dirty="0"/>
              <a:t> (general-</a:t>
            </a:r>
            <a:r>
              <a:rPr lang="it-IT" dirty="0" err="1"/>
              <a:t>purpose</a:t>
            </a:r>
            <a:r>
              <a:rPr lang="it-IT" dirty="0"/>
              <a:t> </a:t>
            </a:r>
            <a:r>
              <a:rPr lang="it-IT" dirty="0" err="1"/>
              <a:t>parallel</a:t>
            </a:r>
            <a:r>
              <a:rPr lang="it-IT" dirty="0"/>
              <a:t> processing, e.g., NVIDIA </a:t>
            </a:r>
            <a:r>
              <a:rPr lang="it-IT" dirty="0" err="1"/>
              <a:t>Jetson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Memristor-based</a:t>
            </a:r>
            <a:r>
              <a:rPr lang="it-IT" dirty="0"/>
              <a:t> / </a:t>
            </a:r>
            <a:r>
              <a:rPr lang="it-IT" dirty="0" err="1"/>
              <a:t>Neuromorphic</a:t>
            </a:r>
            <a:r>
              <a:rPr lang="it-IT" dirty="0"/>
              <a:t> chips (</a:t>
            </a:r>
            <a:r>
              <a:rPr lang="it-IT" dirty="0" err="1"/>
              <a:t>next-gen</a:t>
            </a:r>
            <a:r>
              <a:rPr lang="it-IT" dirty="0"/>
              <a:t>, energy </a:t>
            </a:r>
            <a:r>
              <a:rPr lang="it-IT" dirty="0" err="1"/>
              <a:t>efficient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Key features: throughput (TOPS), </a:t>
            </a:r>
            <a:r>
              <a:rPr lang="it-IT" dirty="0" err="1"/>
              <a:t>latency</a:t>
            </a:r>
            <a:r>
              <a:rPr lang="it-IT" dirty="0"/>
              <a:t>, power </a:t>
            </a:r>
            <a:r>
              <a:rPr lang="it-IT" dirty="0" err="1"/>
              <a:t>efficiency</a:t>
            </a:r>
            <a:r>
              <a:rPr lang="it-IT" dirty="0"/>
              <a:t>, </a:t>
            </a:r>
            <a:r>
              <a:rPr lang="it-IT" dirty="0" err="1"/>
              <a:t>programmability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623C4D-3054-3A84-FCCD-DAD7D891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39420"/>
            <a:ext cx="1993900" cy="14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3417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9989ED00A6714881C1C62791ED8BC3" ma:contentTypeVersion="13" ma:contentTypeDescription="Creare un nuovo documento." ma:contentTypeScope="" ma:versionID="70f5c427460700bc380f93f33d8f5852">
  <xsd:schema xmlns:xsd="http://www.w3.org/2001/XMLSchema" xmlns:xs="http://www.w3.org/2001/XMLSchema" xmlns:p="http://schemas.microsoft.com/office/2006/metadata/properties" xmlns:ns3="e512d172-5efc-491c-9fed-207187e48e25" xmlns:ns4="08216ebe-6e15-46d6-8f56-9947c8a27fb9" targetNamespace="http://schemas.microsoft.com/office/2006/metadata/properties" ma:root="true" ma:fieldsID="541d0e2a4a964c665bdba250bccb0d7c" ns3:_="" ns4:_="">
    <xsd:import namespace="e512d172-5efc-491c-9fed-207187e48e25"/>
    <xsd:import namespace="08216ebe-6e15-46d6-8f56-9947c8a27f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12d172-5efc-491c-9fed-207187e48e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16ebe-6e15-46d6-8f56-9947c8a27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12d172-5efc-491c-9fed-207187e48e2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E6C371-5125-4DC1-8EDC-33B8FBFF9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12d172-5efc-491c-9fed-207187e48e25"/>
    <ds:schemaRef ds:uri="08216ebe-6e15-46d6-8f56-9947c8a27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696B0D-FDA1-4AF1-A084-11F5E5115656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08216ebe-6e15-46d6-8f56-9947c8a27fb9"/>
    <ds:schemaRef ds:uri="e512d172-5efc-491c-9fed-207187e48e2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82F446B-50F3-4620-AAB6-AC6BC0C47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42920</TotalTime>
  <Words>2210</Words>
  <Application>Microsoft Office PowerPoint</Application>
  <PresentationFormat>Presentazione su schermo (4:3)</PresentationFormat>
  <Paragraphs>353</Paragraphs>
  <Slides>45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9" baseType="lpstr">
      <vt:lpstr>Arial</vt:lpstr>
      <vt:lpstr>Calibri</vt:lpstr>
      <vt:lpstr>Wingdings</vt:lpstr>
      <vt:lpstr>POLI</vt:lpstr>
      <vt:lpstr>Dipartimento di Elettronica, Informazione e Bioingegneria </vt:lpstr>
      <vt:lpstr>AI@Edge in Biomedical Applications Accelerators for Machine Learning on Embedded Devices</vt:lpstr>
      <vt:lpstr>Introduction &amp; Motivation What is Edge AI?</vt:lpstr>
      <vt:lpstr>Introduction &amp; Motivation Why in Biomedical Applications?</vt:lpstr>
      <vt:lpstr>Introduction &amp; Motivation Market &amp; Research Trends</vt:lpstr>
      <vt:lpstr>Introduction &amp; Motivation </vt:lpstr>
      <vt:lpstr>Background: Edge AI and Accelerators Edge AI: Concept</vt:lpstr>
      <vt:lpstr>Background: Edge AI and Accelerators Challenges</vt:lpstr>
      <vt:lpstr>Background: Edge AI and Accelerators What are ML Accelerators?</vt:lpstr>
      <vt:lpstr>Background: Edge AI and Accelerators Classification of Edge Devices</vt:lpstr>
      <vt:lpstr>Background: Edge AI and Accelerators Classification of Edge Devices</vt:lpstr>
      <vt:lpstr>Background: Edge AI and Accelerators Relevance to Biomedical Applications</vt:lpstr>
      <vt:lpstr>Main Hardware Platforms Overview</vt:lpstr>
      <vt:lpstr>Main Hardware Platforms Why specialized Accelerators?</vt:lpstr>
      <vt:lpstr>Main Hardware Platforms Key Performance Metrics</vt:lpstr>
      <vt:lpstr>Main Hardware Platforms ASIC Accelerators</vt:lpstr>
      <vt:lpstr>Main Hardware Platforms ASIC Accelerators: Google Edge TPU</vt:lpstr>
      <vt:lpstr>Main Hardware Platforms ASIC Accelerators: Apple Neural Engine (ANE)</vt:lpstr>
      <vt:lpstr>Main Hardware Platforms FPGA-based Accelerators</vt:lpstr>
      <vt:lpstr>Main Hardware Platforms FPGA-based Accelerators: Xilinix Zynq</vt:lpstr>
      <vt:lpstr>Main Hardware Platforms FPGA Case Study in Biomedicine</vt:lpstr>
      <vt:lpstr>Main Hardware Platforms GPU &amp; NPU Platforms</vt:lpstr>
      <vt:lpstr>Main Hardware Platforms GPU for Edge: NVIDIA Jetson Family</vt:lpstr>
      <vt:lpstr>Main Hardware Platforms GPU Case Study in Medical Imaging</vt:lpstr>
      <vt:lpstr>Main Hardware Platforms Memristor &amp; Neuromorphic Accelerators</vt:lpstr>
      <vt:lpstr>Main Hardware Platforms Memristor Accelerators</vt:lpstr>
      <vt:lpstr>Main Hardware Platforms Neuromorphic Computing</vt:lpstr>
      <vt:lpstr>Main Hardware Platforms Comparison Table (general)</vt:lpstr>
      <vt:lpstr>Main Hardware Platforms Comparison Table</vt:lpstr>
      <vt:lpstr>Lightweight Models &amp; Software Tools Why lightweight Models?</vt:lpstr>
      <vt:lpstr>Lightweight Models &amp; Software Tools Techniques for Model Optimization</vt:lpstr>
      <vt:lpstr>Lightweight Models &amp; Software Tools Lightweight Architectures</vt:lpstr>
      <vt:lpstr>Lightweight Models &amp; Software Tools Software frameworks</vt:lpstr>
      <vt:lpstr>Biomedical Applications Medical Imaging</vt:lpstr>
      <vt:lpstr>Biomedical Applications Wearable Devices</vt:lpstr>
      <vt:lpstr>Biomedical Applications Point-of-Care Devices</vt:lpstr>
      <vt:lpstr>Challenges &amp; Limitations Technical Challenges</vt:lpstr>
      <vt:lpstr>Challenges &amp; Limitations Biomedical-Specific Challenges</vt:lpstr>
      <vt:lpstr>Challenges &amp; Limitations Economic &amp; Market Barriers</vt:lpstr>
      <vt:lpstr>Future Trends Neuromorphic &amp; Memristor-Based AI</vt:lpstr>
      <vt:lpstr>Future Trends Federated &amp; On-Device Learning</vt:lpstr>
      <vt:lpstr>Future Trends Integration with Healthcare Systems</vt:lpstr>
      <vt:lpstr>Conclusion</vt:lpstr>
      <vt:lpstr>References</vt:lpstr>
      <vt:lpstr>Presentazione standard di PowerPoint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Anna Maria Stucchi</cp:lastModifiedBy>
  <cp:revision>333</cp:revision>
  <dcterms:created xsi:type="dcterms:W3CDTF">2015-05-26T12:27:57Z</dcterms:created>
  <dcterms:modified xsi:type="dcterms:W3CDTF">2025-08-28T14:34:12Z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0x010100C49989ED00A6714881C1C62791ED8BC3</vt:lpwstr>
  </property>
</Properties>
</file>